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binary" PartName="/ppt/metadata"/>
  <Override ContentType="application/vnd.openxmlformats-officedocument.presentationml.notesMaster+xml" PartName="/ppt/notesMasters/notesMaster1.xml"/>
  <Override ContentType="application/vnd.openxmlformats-officedocument.presentationml.presProps+xml" PartName="/ppt/presProps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 showSpecialPlsOnTitleSld="0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3840">
          <p15:clr>
            <a:srgbClr val="A4A3A4"/>
          </p15:clr>
        </p15:guide>
        <p15:guide id="2" orient="horz" pos="960">
          <p15:clr>
            <a:srgbClr val="A4A3A4"/>
          </p15:clr>
        </p15:guide>
      </p15:sldGuideLst>
    </p:ext>
    <p:ext uri="GoogleSlidesCustomDataVersion2">
      <go:slidesCustomData xmlns:go="http://customooxmlschemas.google.com/" r:id="rId29" roundtripDataSignature="AMtx7mjUd3Dt0Fi6knC/pHEKy8qiE3kZe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00D0D312-0FF7-4751-88D5-748474A312CD}">
  <a:tblStyle styleId="{00D0D312-0FF7-4751-88D5-748474A312CD}" styleName="Table_0">
    <a:wholeTbl>
      <a:tcTxStyle b="off" i="off">
        <a:font>
          <a:latin typeface="Quire Sans Pro Light"/>
          <a:ea typeface="Quire Sans Pro Light"/>
          <a:cs typeface="Quire Sans Pro Light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CFAF8"/>
          </a:solidFill>
        </a:fill>
      </a:tcStyle>
    </a:wholeTbl>
    <a:band1H>
      <a:tcTxStyle/>
      <a:tcStyle>
        <a:fill>
          <a:solidFill>
            <a:srgbClr val="FAF5F0"/>
          </a:solidFill>
        </a:fill>
      </a:tcStyle>
    </a:band1H>
    <a:band2H>
      <a:tcTxStyle/>
    </a:band2H>
    <a:band1V>
      <a:tcTxStyle/>
      <a:tcStyle>
        <a:fill>
          <a:solidFill>
            <a:srgbClr val="FAF5F0"/>
          </a:solidFill>
        </a:fill>
      </a:tcStyle>
    </a:band1V>
    <a:band2V>
      <a:tcTxStyle/>
    </a:band2V>
    <a:lastCol>
      <a:tcTxStyle b="on" i="off">
        <a:font>
          <a:latin typeface="Quire Sans Pro Light"/>
          <a:ea typeface="Quire Sans Pro Light"/>
          <a:cs typeface="Quire Sans Pro Light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Quire Sans Pro Light"/>
          <a:ea typeface="Quire Sans Pro Light"/>
          <a:cs typeface="Quire Sans Pro Light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Quire Sans Pro Light"/>
          <a:ea typeface="Quire Sans Pro Light"/>
          <a:cs typeface="Quire Sans Pro Light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Quire Sans Pro Light"/>
          <a:ea typeface="Quire Sans Pro Light"/>
          <a:cs typeface="Quire Sans Pro Light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3840"/>
        <p:guide pos="960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customschemas.google.com/relationships/presentationmetadata" Target="meta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it-IT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9" name="Google Shape;189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3" name="Google Shape;283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1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7" name="Google Shape;297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1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5" name="Google Shape;305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1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3" name="Google Shape;313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1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0" name="Google Shape;320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1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7" name="Google Shape;327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1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4" name="Google Shape;334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1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0" name="Google Shape;350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1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8" name="Google Shape;358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p1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7" name="Google Shape;197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6" name="Google Shape;366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p2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6" name="Google Shape;376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p2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4" name="Google Shape;384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p2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" name="Google Shape;205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7" name="Google Shape;217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5" name="Google Shape;225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3" name="Google Shape;243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0" name="Google Shape;260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9" name="Google Shape;269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jp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7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cetti chiave">
  <p:cSld name="Concetti chiav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4"/>
          <p:cNvSpPr/>
          <p:nvPr>
            <p:ph idx="2" type="pic"/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7" name="Google Shape;17;p24"/>
          <p:cNvSpPr txBox="1"/>
          <p:nvPr>
            <p:ph type="title"/>
          </p:nvPr>
        </p:nvSpPr>
        <p:spPr>
          <a:xfrm>
            <a:off x="1184910" y="1878096"/>
            <a:ext cx="4572000" cy="93920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2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  <p:sp>
        <p:nvSpPr>
          <p:cNvPr id="21" name="Google Shape;21;p24"/>
          <p:cNvSpPr txBox="1"/>
          <p:nvPr>
            <p:ph idx="1" type="body"/>
          </p:nvPr>
        </p:nvSpPr>
        <p:spPr>
          <a:xfrm>
            <a:off x="1184910" y="3184149"/>
            <a:ext cx="4572000" cy="7315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5714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375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2pPr>
            <a:lvl3pPr indent="-228600" lvl="2" marL="1371600" algn="l">
              <a:lnSpc>
                <a:spcPct val="1375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3pPr>
            <a:lvl4pPr indent="-228600" lvl="3" marL="1828800" algn="l">
              <a:lnSpc>
                <a:spcPct val="1375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indent="-228600" lvl="4" marL="2286000" algn="l">
              <a:lnSpc>
                <a:spcPct val="1375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" name="Google Shape;22;p24"/>
          <p:cNvSpPr txBox="1"/>
          <p:nvPr>
            <p:ph idx="3" type="body"/>
          </p:nvPr>
        </p:nvSpPr>
        <p:spPr>
          <a:xfrm>
            <a:off x="1184910" y="2888594"/>
            <a:ext cx="45720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22222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375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2pPr>
            <a:lvl3pPr indent="-228600" lvl="2" marL="1371600" algn="l">
              <a:lnSpc>
                <a:spcPct val="1375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3pPr>
            <a:lvl4pPr indent="-228600" lvl="3" marL="1828800" algn="l">
              <a:lnSpc>
                <a:spcPct val="1375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indent="-228600" lvl="4" marL="2286000" algn="l">
              <a:lnSpc>
                <a:spcPct val="1375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" name="Google Shape;23;p24"/>
          <p:cNvSpPr txBox="1"/>
          <p:nvPr>
            <p:ph idx="4" type="body"/>
          </p:nvPr>
        </p:nvSpPr>
        <p:spPr>
          <a:xfrm>
            <a:off x="1184910" y="4340145"/>
            <a:ext cx="4572000" cy="7315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5714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375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2pPr>
            <a:lvl3pPr indent="-228600" lvl="2" marL="1371600" algn="l">
              <a:lnSpc>
                <a:spcPct val="1375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3pPr>
            <a:lvl4pPr indent="-228600" lvl="3" marL="1828800" algn="l">
              <a:lnSpc>
                <a:spcPct val="1375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indent="-228600" lvl="4" marL="2286000" algn="l">
              <a:lnSpc>
                <a:spcPct val="1375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24"/>
          <p:cNvSpPr txBox="1"/>
          <p:nvPr>
            <p:ph idx="5" type="body"/>
          </p:nvPr>
        </p:nvSpPr>
        <p:spPr>
          <a:xfrm>
            <a:off x="1184910" y="4044590"/>
            <a:ext cx="45720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22222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375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2pPr>
            <a:lvl3pPr indent="-228600" lvl="2" marL="1371600" algn="l">
              <a:lnSpc>
                <a:spcPct val="1375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3pPr>
            <a:lvl4pPr indent="-228600" lvl="3" marL="1828800" algn="l">
              <a:lnSpc>
                <a:spcPct val="1375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indent="-228600" lvl="4" marL="2286000" algn="l">
              <a:lnSpc>
                <a:spcPct val="1375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sto">
  <p:cSld name="tasto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oto della tastiera di un portatile delimitata da 2 foglie di palma&#10;" id="112" name="Google Shape;112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33"/>
          <p:cNvSpPr/>
          <p:nvPr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lt1">
              <a:alpha val="8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33"/>
          <p:cNvSpPr txBox="1"/>
          <p:nvPr>
            <p:ph type="title"/>
          </p:nvPr>
        </p:nvSpPr>
        <p:spPr>
          <a:xfrm>
            <a:off x="1271016" y="1929383"/>
            <a:ext cx="4480560" cy="6400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" name="Google Shape;115;p33"/>
          <p:cNvSpPr txBox="1"/>
          <p:nvPr>
            <p:ph idx="1" type="body"/>
          </p:nvPr>
        </p:nvSpPr>
        <p:spPr>
          <a:xfrm>
            <a:off x="1298448" y="2871216"/>
            <a:ext cx="2066544" cy="3657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AE4627"/>
              </a:buClr>
              <a:buSzPts val="1800"/>
              <a:buNone/>
              <a:defRPr b="0" sz="1800">
                <a:solidFill>
                  <a:srgbClr val="AE462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16" name="Google Shape;116;p33"/>
          <p:cNvSpPr txBox="1"/>
          <p:nvPr>
            <p:ph idx="2" type="body"/>
          </p:nvPr>
        </p:nvSpPr>
        <p:spPr>
          <a:xfrm>
            <a:off x="1298448" y="3337560"/>
            <a:ext cx="2066544" cy="22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42857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7" name="Google Shape;117;p33"/>
          <p:cNvSpPr txBox="1"/>
          <p:nvPr>
            <p:ph idx="3" type="body"/>
          </p:nvPr>
        </p:nvSpPr>
        <p:spPr>
          <a:xfrm>
            <a:off x="3685032" y="2871216"/>
            <a:ext cx="2066544" cy="3657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AE4627"/>
              </a:buClr>
              <a:buSzPts val="1800"/>
              <a:buNone/>
              <a:defRPr b="0" sz="1800">
                <a:solidFill>
                  <a:srgbClr val="AE462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18" name="Google Shape;118;p33"/>
          <p:cNvSpPr txBox="1"/>
          <p:nvPr>
            <p:ph idx="4" type="body"/>
          </p:nvPr>
        </p:nvSpPr>
        <p:spPr>
          <a:xfrm>
            <a:off x="3685032" y="3337560"/>
            <a:ext cx="2066544" cy="22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42857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9" name="Google Shape;119;p33"/>
          <p:cNvSpPr/>
          <p:nvPr>
            <p:ph idx="5" type="pic"/>
          </p:nvPr>
        </p:nvSpPr>
        <p:spPr>
          <a:xfrm>
            <a:off x="6208776" y="1289304"/>
            <a:ext cx="4572000" cy="433425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</p:sp>
      <p:sp>
        <p:nvSpPr>
          <p:cNvPr id="120" name="Google Shape;120;p3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p3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3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Organigramma">
  <p:cSld name="4_Organigramma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34"/>
          <p:cNvPicPr preferRelativeResize="0"/>
          <p:nvPr/>
        </p:nvPicPr>
        <p:blipFill rotWithShape="1">
          <a:blip r:embed="rId2">
            <a:alphaModFix/>
          </a:blip>
          <a:srcRect b="7802" l="0" r="0" t="7802"/>
          <a:stretch/>
        </p:blipFill>
        <p:spPr>
          <a:xfrm>
            <a:off x="0" y="0"/>
            <a:ext cx="12188952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34"/>
          <p:cNvSpPr txBox="1"/>
          <p:nvPr>
            <p:ph type="title"/>
          </p:nvPr>
        </p:nvSpPr>
        <p:spPr>
          <a:xfrm>
            <a:off x="838200" y="707029"/>
            <a:ext cx="10515600" cy="6400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p3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p3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" name="Google Shape;128;p3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  <p:sp>
        <p:nvSpPr>
          <p:cNvPr id="129" name="Google Shape;129;p34"/>
          <p:cNvSpPr/>
          <p:nvPr>
            <p:ph idx="2" type="dgm"/>
          </p:nvPr>
        </p:nvSpPr>
        <p:spPr>
          <a:xfrm>
            <a:off x="1088136" y="2039112"/>
            <a:ext cx="10515600" cy="39608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stazione sezione">
  <p:cSld name="Intestazione sezione">
    <p:bg>
      <p:bgPr>
        <a:solidFill>
          <a:schemeClr val="accent1"/>
        </a:solid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35"/>
          <p:cNvSpPr/>
          <p:nvPr>
            <p:ph idx="2" type="pic"/>
          </p:nvPr>
        </p:nvSpPr>
        <p:spPr>
          <a:xfrm>
            <a:off x="1524" y="0"/>
            <a:ext cx="6181344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32" name="Google Shape;132;p35"/>
          <p:cNvSpPr/>
          <p:nvPr/>
        </p:nvSpPr>
        <p:spPr>
          <a:xfrm>
            <a:off x="963281" y="4070850"/>
            <a:ext cx="5132718" cy="100584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35"/>
          <p:cNvSpPr txBox="1"/>
          <p:nvPr>
            <p:ph type="title"/>
          </p:nvPr>
        </p:nvSpPr>
        <p:spPr>
          <a:xfrm>
            <a:off x="1252728" y="4151376"/>
            <a:ext cx="4443664" cy="9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" name="Google Shape;134;p35"/>
          <p:cNvSpPr/>
          <p:nvPr>
            <p:ph idx="3" type="pic"/>
          </p:nvPr>
        </p:nvSpPr>
        <p:spPr>
          <a:xfrm>
            <a:off x="3048000" y="777240"/>
            <a:ext cx="8229600" cy="530352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</p:sp>
      <p:sp>
        <p:nvSpPr>
          <p:cNvPr id="135" name="Google Shape;135;p3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BFBFB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p3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3F3F3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7" name="Google Shape;137;p3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10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buNone/>
              <a:defRPr sz="10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buNone/>
              <a:defRPr sz="10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buNone/>
              <a:defRPr sz="10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buNone/>
              <a:defRPr sz="10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buNone/>
              <a:defRPr sz="10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buNone/>
              <a:defRPr sz="10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buNone/>
              <a:defRPr sz="10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buNone/>
              <a:defRPr sz="10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quenza temporale">
  <p:cSld name="Sequenza temporale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6"/>
          <p:cNvSpPr txBox="1"/>
          <p:nvPr>
            <p:ph type="title"/>
          </p:nvPr>
        </p:nvSpPr>
        <p:spPr>
          <a:xfrm>
            <a:off x="838200" y="707029"/>
            <a:ext cx="10515600" cy="6400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0" name="Google Shape;140;p36"/>
          <p:cNvSpPr txBox="1"/>
          <p:nvPr>
            <p:ph idx="1" type="body"/>
          </p:nvPr>
        </p:nvSpPr>
        <p:spPr>
          <a:xfrm>
            <a:off x="2148840" y="1993392"/>
            <a:ext cx="1828800" cy="696885"/>
          </a:xfrm>
          <a:prstGeom prst="rect">
            <a:avLst/>
          </a:prstGeom>
          <a:noFill/>
          <a:ln cap="flat" cmpd="sng" w="127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1" anchor="ctr" bIns="45700" lIns="91425" spcFirstLastPara="1" rIns="91425" wrap="square" tIns="360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200"/>
              <a:buNone/>
              <a:defRPr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1" name="Google Shape;141;p36"/>
          <p:cNvSpPr txBox="1"/>
          <p:nvPr>
            <p:ph idx="2" type="body"/>
          </p:nvPr>
        </p:nvSpPr>
        <p:spPr>
          <a:xfrm>
            <a:off x="914399" y="3255264"/>
            <a:ext cx="73152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b="1" sz="14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2" name="Google Shape;142;p36"/>
          <p:cNvSpPr txBox="1"/>
          <p:nvPr>
            <p:ph idx="3" type="body"/>
          </p:nvPr>
        </p:nvSpPr>
        <p:spPr>
          <a:xfrm>
            <a:off x="1965960" y="3364992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3" name="Google Shape;143;p36"/>
          <p:cNvSpPr txBox="1"/>
          <p:nvPr>
            <p:ph idx="4" type="body"/>
          </p:nvPr>
        </p:nvSpPr>
        <p:spPr>
          <a:xfrm>
            <a:off x="2752344" y="3364992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4" name="Google Shape;144;p36"/>
          <p:cNvSpPr txBox="1"/>
          <p:nvPr>
            <p:ph idx="5" type="body"/>
          </p:nvPr>
        </p:nvSpPr>
        <p:spPr>
          <a:xfrm>
            <a:off x="3541800" y="3364992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5" name="Google Shape;145;p36"/>
          <p:cNvSpPr txBox="1"/>
          <p:nvPr>
            <p:ph idx="6" type="body"/>
          </p:nvPr>
        </p:nvSpPr>
        <p:spPr>
          <a:xfrm>
            <a:off x="4329720" y="3364992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6" name="Google Shape;146;p36"/>
          <p:cNvSpPr txBox="1"/>
          <p:nvPr>
            <p:ph idx="7" type="body"/>
          </p:nvPr>
        </p:nvSpPr>
        <p:spPr>
          <a:xfrm>
            <a:off x="5117640" y="3364992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7" name="Google Shape;147;p36"/>
          <p:cNvSpPr txBox="1"/>
          <p:nvPr>
            <p:ph idx="8" type="body"/>
          </p:nvPr>
        </p:nvSpPr>
        <p:spPr>
          <a:xfrm>
            <a:off x="5905560" y="3364992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8" name="Google Shape;148;p36"/>
          <p:cNvSpPr txBox="1"/>
          <p:nvPr>
            <p:ph idx="9" type="body"/>
          </p:nvPr>
        </p:nvSpPr>
        <p:spPr>
          <a:xfrm>
            <a:off x="6693480" y="3364992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9" name="Google Shape;149;p36"/>
          <p:cNvSpPr txBox="1"/>
          <p:nvPr>
            <p:ph idx="13" type="body"/>
          </p:nvPr>
        </p:nvSpPr>
        <p:spPr>
          <a:xfrm>
            <a:off x="7481400" y="3364992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0" name="Google Shape;150;p36"/>
          <p:cNvSpPr txBox="1"/>
          <p:nvPr>
            <p:ph idx="14" type="body"/>
          </p:nvPr>
        </p:nvSpPr>
        <p:spPr>
          <a:xfrm>
            <a:off x="8269320" y="3364992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1" name="Google Shape;151;p36"/>
          <p:cNvSpPr txBox="1"/>
          <p:nvPr>
            <p:ph idx="15" type="body"/>
          </p:nvPr>
        </p:nvSpPr>
        <p:spPr>
          <a:xfrm>
            <a:off x="9057240" y="3364992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2" name="Google Shape;152;p36"/>
          <p:cNvSpPr txBox="1"/>
          <p:nvPr>
            <p:ph idx="16" type="body"/>
          </p:nvPr>
        </p:nvSpPr>
        <p:spPr>
          <a:xfrm>
            <a:off x="9845160" y="3364992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3" name="Google Shape;153;p36"/>
          <p:cNvSpPr txBox="1"/>
          <p:nvPr>
            <p:ph idx="17" type="body"/>
          </p:nvPr>
        </p:nvSpPr>
        <p:spPr>
          <a:xfrm>
            <a:off x="10633085" y="3364992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4" name="Google Shape;154;p36"/>
          <p:cNvSpPr txBox="1"/>
          <p:nvPr>
            <p:ph idx="18" type="body"/>
          </p:nvPr>
        </p:nvSpPr>
        <p:spPr>
          <a:xfrm>
            <a:off x="914400" y="4114800"/>
            <a:ext cx="73152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b="1" sz="14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5" name="Google Shape;155;p36"/>
          <p:cNvSpPr txBox="1"/>
          <p:nvPr>
            <p:ph idx="19" type="body"/>
          </p:nvPr>
        </p:nvSpPr>
        <p:spPr>
          <a:xfrm>
            <a:off x="1969915" y="4233672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6" name="Google Shape;156;p36"/>
          <p:cNvSpPr txBox="1"/>
          <p:nvPr>
            <p:ph idx="20" type="body"/>
          </p:nvPr>
        </p:nvSpPr>
        <p:spPr>
          <a:xfrm>
            <a:off x="2752344" y="4233672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7" name="Google Shape;157;p36"/>
          <p:cNvSpPr txBox="1"/>
          <p:nvPr>
            <p:ph idx="21" type="body"/>
          </p:nvPr>
        </p:nvSpPr>
        <p:spPr>
          <a:xfrm>
            <a:off x="3545289" y="4233672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8" name="Google Shape;158;p36"/>
          <p:cNvSpPr txBox="1"/>
          <p:nvPr>
            <p:ph idx="22" type="body"/>
          </p:nvPr>
        </p:nvSpPr>
        <p:spPr>
          <a:xfrm>
            <a:off x="4332976" y="4233672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9" name="Google Shape;159;p36"/>
          <p:cNvSpPr txBox="1"/>
          <p:nvPr>
            <p:ph idx="23" type="body"/>
          </p:nvPr>
        </p:nvSpPr>
        <p:spPr>
          <a:xfrm>
            <a:off x="5120663" y="4233672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0" name="Google Shape;160;p36"/>
          <p:cNvSpPr txBox="1"/>
          <p:nvPr>
            <p:ph idx="24" type="body"/>
          </p:nvPr>
        </p:nvSpPr>
        <p:spPr>
          <a:xfrm>
            <a:off x="5908350" y="4233672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1" name="Google Shape;161;p36"/>
          <p:cNvSpPr txBox="1"/>
          <p:nvPr>
            <p:ph idx="25" type="body"/>
          </p:nvPr>
        </p:nvSpPr>
        <p:spPr>
          <a:xfrm>
            <a:off x="6696037" y="4233672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2" name="Google Shape;162;p36"/>
          <p:cNvSpPr txBox="1"/>
          <p:nvPr>
            <p:ph idx="26" type="body"/>
          </p:nvPr>
        </p:nvSpPr>
        <p:spPr>
          <a:xfrm>
            <a:off x="7483724" y="4233672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3" name="Google Shape;163;p36"/>
          <p:cNvSpPr txBox="1"/>
          <p:nvPr>
            <p:ph idx="27" type="body"/>
          </p:nvPr>
        </p:nvSpPr>
        <p:spPr>
          <a:xfrm>
            <a:off x="8271411" y="4233672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4" name="Google Shape;164;p36"/>
          <p:cNvSpPr txBox="1"/>
          <p:nvPr>
            <p:ph idx="28" type="body"/>
          </p:nvPr>
        </p:nvSpPr>
        <p:spPr>
          <a:xfrm>
            <a:off x="9059098" y="4233672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5" name="Google Shape;165;p36"/>
          <p:cNvSpPr txBox="1"/>
          <p:nvPr>
            <p:ph idx="29" type="body"/>
          </p:nvPr>
        </p:nvSpPr>
        <p:spPr>
          <a:xfrm>
            <a:off x="9846785" y="4233672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6" name="Google Shape;166;p36"/>
          <p:cNvSpPr txBox="1"/>
          <p:nvPr>
            <p:ph idx="30" type="body"/>
          </p:nvPr>
        </p:nvSpPr>
        <p:spPr>
          <a:xfrm>
            <a:off x="10634472" y="4233672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7" name="Google Shape;167;p3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8" name="Google Shape;168;p3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9" name="Google Shape;169;p3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fronto">
  <p:cSld name="Confronto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7"/>
          <p:cNvSpPr txBox="1"/>
          <p:nvPr>
            <p:ph type="title"/>
          </p:nvPr>
        </p:nvSpPr>
        <p:spPr>
          <a:xfrm>
            <a:off x="839788" y="714980"/>
            <a:ext cx="10515600" cy="6400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2" name="Google Shape;172;p37"/>
          <p:cNvSpPr txBox="1"/>
          <p:nvPr>
            <p:ph idx="1" type="body"/>
          </p:nvPr>
        </p:nvSpPr>
        <p:spPr>
          <a:xfrm>
            <a:off x="839788" y="1819656"/>
            <a:ext cx="5157787" cy="548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0"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73" name="Google Shape;173;p37"/>
          <p:cNvSpPr txBox="1"/>
          <p:nvPr>
            <p:ph idx="2" type="body"/>
          </p:nvPr>
        </p:nvSpPr>
        <p:spPr>
          <a:xfrm>
            <a:off x="839788" y="2386584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4" name="Google Shape;174;p37"/>
          <p:cNvSpPr txBox="1"/>
          <p:nvPr>
            <p:ph idx="3" type="body"/>
          </p:nvPr>
        </p:nvSpPr>
        <p:spPr>
          <a:xfrm>
            <a:off x="6172200" y="1819656"/>
            <a:ext cx="5183188" cy="548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0"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75" name="Google Shape;175;p37"/>
          <p:cNvSpPr txBox="1"/>
          <p:nvPr>
            <p:ph idx="4" type="body"/>
          </p:nvPr>
        </p:nvSpPr>
        <p:spPr>
          <a:xfrm>
            <a:off x="6172200" y="2386584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6" name="Google Shape;176;p3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7" name="Google Shape;177;p3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8" name="Google Shape;178;p3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razie">
  <p:cSld name="Grazie"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imo piano di una foto con foglie&#10;" id="180" name="Google Shape;180;p3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38"/>
          <p:cNvSpPr/>
          <p:nvPr/>
        </p:nvSpPr>
        <p:spPr>
          <a:xfrm>
            <a:off x="4066032" y="0"/>
            <a:ext cx="4059936" cy="6858000"/>
          </a:xfrm>
          <a:prstGeom prst="rect">
            <a:avLst/>
          </a:prstGeom>
          <a:solidFill>
            <a:srgbClr val="FFCFC3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38"/>
          <p:cNvSpPr txBox="1"/>
          <p:nvPr>
            <p:ph type="title"/>
          </p:nvPr>
        </p:nvSpPr>
        <p:spPr>
          <a:xfrm>
            <a:off x="4724400" y="2450592"/>
            <a:ext cx="2743200" cy="6400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3" name="Google Shape;183;p38"/>
          <p:cNvSpPr txBox="1"/>
          <p:nvPr>
            <p:ph idx="1" type="body"/>
          </p:nvPr>
        </p:nvSpPr>
        <p:spPr>
          <a:xfrm>
            <a:off x="4724400" y="3566160"/>
            <a:ext cx="2743200" cy="26517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4" name="Google Shape;184;p3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D8D8D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5" name="Google Shape;185;p3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3F3F3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6" name="Google Shape;186;p3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1000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buNone/>
              <a:defRPr sz="1000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buNone/>
              <a:defRPr sz="1000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buNone/>
              <a:defRPr sz="1000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buNone/>
              <a:defRPr sz="1000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buNone/>
              <a:defRPr sz="1000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buNone/>
              <a:defRPr sz="1000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buNone/>
              <a:defRPr sz="1000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buNone/>
              <a:defRPr sz="1000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issione aziendale">
  <p:cSld name="Missione aziendale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oto di tre foglie di palma&#10;" id="26" name="Google Shape;26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25"/>
          <p:cNvSpPr/>
          <p:nvPr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accent5">
              <a:alpha val="94901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28;p25"/>
          <p:cNvSpPr/>
          <p:nvPr>
            <p:ph idx="2" type="pic"/>
          </p:nvPr>
        </p:nvSpPr>
        <p:spPr>
          <a:xfrm>
            <a:off x="6099048" y="777240"/>
            <a:ext cx="5184648" cy="530352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</p:sp>
      <p:sp>
        <p:nvSpPr>
          <p:cNvPr id="29" name="Google Shape;29;p25"/>
          <p:cNvSpPr txBox="1"/>
          <p:nvPr>
            <p:ph type="title"/>
          </p:nvPr>
        </p:nvSpPr>
        <p:spPr>
          <a:xfrm>
            <a:off x="1463040" y="1828800"/>
            <a:ext cx="4087368" cy="84124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25"/>
          <p:cNvSpPr txBox="1"/>
          <p:nvPr>
            <p:ph idx="1" type="body"/>
          </p:nvPr>
        </p:nvSpPr>
        <p:spPr>
          <a:xfrm>
            <a:off x="1463040" y="2799983"/>
            <a:ext cx="4087368" cy="22037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5714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1" name="Google Shape;31;p2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BFBFB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2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2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ntesi del mercato">
  <p:cSld name="Sintesi del mercato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26"/>
          <p:cNvSpPr/>
          <p:nvPr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lt1">
              <a:alpha val="8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26"/>
          <p:cNvSpPr txBox="1"/>
          <p:nvPr>
            <p:ph type="title"/>
          </p:nvPr>
        </p:nvSpPr>
        <p:spPr>
          <a:xfrm>
            <a:off x="1066800" y="1500288"/>
            <a:ext cx="10058400" cy="5652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6"/>
          <p:cNvSpPr txBox="1"/>
          <p:nvPr>
            <p:ph idx="1" type="body"/>
          </p:nvPr>
        </p:nvSpPr>
        <p:spPr>
          <a:xfrm>
            <a:off x="1353312" y="3548340"/>
            <a:ext cx="2743200" cy="22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42857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375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2pPr>
            <a:lvl3pPr indent="-228600" lvl="2" marL="1371600" algn="l">
              <a:lnSpc>
                <a:spcPct val="1375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3pPr>
            <a:lvl4pPr indent="-228600" lvl="3" marL="1828800" algn="l">
              <a:lnSpc>
                <a:spcPct val="1375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indent="-228600" lvl="4" marL="2286000" algn="l">
              <a:lnSpc>
                <a:spcPct val="1375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9" name="Google Shape;39;p26"/>
          <p:cNvSpPr txBox="1"/>
          <p:nvPr>
            <p:ph idx="2" type="body"/>
          </p:nvPr>
        </p:nvSpPr>
        <p:spPr>
          <a:xfrm>
            <a:off x="4759452" y="3548340"/>
            <a:ext cx="2743200" cy="22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42857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375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2pPr>
            <a:lvl3pPr indent="-228600" lvl="2" marL="1371600" algn="l">
              <a:lnSpc>
                <a:spcPct val="1375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3pPr>
            <a:lvl4pPr indent="-228600" lvl="3" marL="1828800" algn="l">
              <a:lnSpc>
                <a:spcPct val="1375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indent="-228600" lvl="4" marL="2286000" algn="l">
              <a:lnSpc>
                <a:spcPct val="1375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26"/>
          <p:cNvSpPr txBox="1"/>
          <p:nvPr>
            <p:ph idx="3" type="body"/>
          </p:nvPr>
        </p:nvSpPr>
        <p:spPr>
          <a:xfrm>
            <a:off x="8165592" y="3548340"/>
            <a:ext cx="2743200" cy="22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42857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375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2pPr>
            <a:lvl3pPr indent="-228600" lvl="2" marL="1371600" algn="l">
              <a:lnSpc>
                <a:spcPct val="1375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3pPr>
            <a:lvl4pPr indent="-228600" lvl="3" marL="1828800" algn="l">
              <a:lnSpc>
                <a:spcPct val="1375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indent="-228600" lvl="4" marL="2286000" algn="l">
              <a:lnSpc>
                <a:spcPct val="1375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1" name="Google Shape;41;p2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2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2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titolo">
  <p:cSld name="Diapositiva titolo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oto di una foglia di palma su sfondo rosa&#10;" id="45" name="Google Shape;45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27"/>
          <p:cNvSpPr/>
          <p:nvPr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lt1">
              <a:alpha val="94901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27"/>
          <p:cNvSpPr txBox="1"/>
          <p:nvPr>
            <p:ph type="ctrTitle"/>
          </p:nvPr>
        </p:nvSpPr>
        <p:spPr>
          <a:xfrm>
            <a:off x="6730584" y="1901952"/>
            <a:ext cx="3937416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7"/>
          <p:cNvSpPr txBox="1"/>
          <p:nvPr>
            <p:ph idx="1" type="subTitle"/>
          </p:nvPr>
        </p:nvSpPr>
        <p:spPr>
          <a:xfrm>
            <a:off x="6730584" y="4379976"/>
            <a:ext cx="3937416" cy="5727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49" name="Google Shape;49;p27"/>
          <p:cNvSpPr/>
          <p:nvPr>
            <p:ph idx="2" type="pic"/>
          </p:nvPr>
        </p:nvSpPr>
        <p:spPr>
          <a:xfrm>
            <a:off x="1393825" y="1143000"/>
            <a:ext cx="5029200" cy="457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Opportunità">
  <p:cSld name="6_Opportunità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imo piano di una foto con piante&#10;" id="51" name="Google Shape;51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28"/>
          <p:cNvSpPr/>
          <p:nvPr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lt1">
              <a:alpha val="8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Google Shape;53;p28"/>
          <p:cNvSpPr txBox="1"/>
          <p:nvPr>
            <p:ph type="title"/>
          </p:nvPr>
        </p:nvSpPr>
        <p:spPr>
          <a:xfrm>
            <a:off x="1066800" y="1500288"/>
            <a:ext cx="10058400" cy="5652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28"/>
          <p:cNvSpPr txBox="1"/>
          <p:nvPr>
            <p:ph idx="1" type="body"/>
          </p:nvPr>
        </p:nvSpPr>
        <p:spPr>
          <a:xfrm>
            <a:off x="1657183" y="2411516"/>
            <a:ext cx="41148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22222"/>
              </a:lnSpc>
              <a:spcBef>
                <a:spcPts val="1000"/>
              </a:spcBef>
              <a:spcAft>
                <a:spcPts val="0"/>
              </a:spcAft>
              <a:buClr>
                <a:srgbClr val="AE4627"/>
              </a:buClr>
              <a:buSzPts val="1800"/>
              <a:buNone/>
              <a:defRPr sz="1800">
                <a:solidFill>
                  <a:srgbClr val="AE462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375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2pPr>
            <a:lvl3pPr indent="-228600" lvl="2" marL="1371600" algn="l">
              <a:lnSpc>
                <a:spcPct val="1375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3pPr>
            <a:lvl4pPr indent="-228600" lvl="3" marL="1828800" algn="l">
              <a:lnSpc>
                <a:spcPct val="1375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indent="-228600" lvl="4" marL="2286000" algn="l">
              <a:lnSpc>
                <a:spcPct val="1375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" name="Google Shape;55;p28"/>
          <p:cNvSpPr txBox="1"/>
          <p:nvPr>
            <p:ph idx="2" type="body"/>
          </p:nvPr>
        </p:nvSpPr>
        <p:spPr>
          <a:xfrm>
            <a:off x="1657183" y="2707071"/>
            <a:ext cx="4114800" cy="7315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5714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375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2pPr>
            <a:lvl3pPr indent="-228600" lvl="2" marL="1371600" algn="l">
              <a:lnSpc>
                <a:spcPct val="1375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3pPr>
            <a:lvl4pPr indent="-228600" lvl="3" marL="1828800" algn="l">
              <a:lnSpc>
                <a:spcPct val="1375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indent="-228600" lvl="4" marL="2286000" algn="l">
              <a:lnSpc>
                <a:spcPct val="1375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6" name="Google Shape;56;p28"/>
          <p:cNvSpPr txBox="1"/>
          <p:nvPr>
            <p:ph idx="3" type="body"/>
          </p:nvPr>
        </p:nvSpPr>
        <p:spPr>
          <a:xfrm>
            <a:off x="1657183" y="3567512"/>
            <a:ext cx="41148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22222"/>
              </a:lnSpc>
              <a:spcBef>
                <a:spcPts val="1000"/>
              </a:spcBef>
              <a:spcAft>
                <a:spcPts val="0"/>
              </a:spcAft>
              <a:buClr>
                <a:srgbClr val="AE4627"/>
              </a:buClr>
              <a:buSzPts val="1800"/>
              <a:buNone/>
              <a:defRPr sz="1800">
                <a:solidFill>
                  <a:srgbClr val="AE462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375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2pPr>
            <a:lvl3pPr indent="-228600" lvl="2" marL="1371600" algn="l">
              <a:lnSpc>
                <a:spcPct val="1375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3pPr>
            <a:lvl4pPr indent="-228600" lvl="3" marL="1828800" algn="l">
              <a:lnSpc>
                <a:spcPct val="1375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indent="-228600" lvl="4" marL="2286000" algn="l">
              <a:lnSpc>
                <a:spcPct val="1375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" name="Google Shape;57;p28"/>
          <p:cNvSpPr txBox="1"/>
          <p:nvPr>
            <p:ph idx="4" type="body"/>
          </p:nvPr>
        </p:nvSpPr>
        <p:spPr>
          <a:xfrm>
            <a:off x="1657183" y="3863067"/>
            <a:ext cx="4114800" cy="7315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5714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375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2pPr>
            <a:lvl3pPr indent="-228600" lvl="2" marL="1371600" algn="l">
              <a:lnSpc>
                <a:spcPct val="1375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3pPr>
            <a:lvl4pPr indent="-228600" lvl="3" marL="1828800" algn="l">
              <a:lnSpc>
                <a:spcPct val="1375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indent="-228600" lvl="4" marL="2286000" algn="l">
              <a:lnSpc>
                <a:spcPct val="1375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8" name="Google Shape;58;p28"/>
          <p:cNvSpPr txBox="1"/>
          <p:nvPr>
            <p:ph idx="5" type="body"/>
          </p:nvPr>
        </p:nvSpPr>
        <p:spPr>
          <a:xfrm>
            <a:off x="1657183" y="4737597"/>
            <a:ext cx="41148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22222"/>
              </a:lnSpc>
              <a:spcBef>
                <a:spcPts val="1000"/>
              </a:spcBef>
              <a:spcAft>
                <a:spcPts val="0"/>
              </a:spcAft>
              <a:buClr>
                <a:srgbClr val="AE4627"/>
              </a:buClr>
              <a:buSzPts val="1800"/>
              <a:buNone/>
              <a:defRPr sz="1800">
                <a:solidFill>
                  <a:srgbClr val="AE462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375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2pPr>
            <a:lvl3pPr indent="-228600" lvl="2" marL="1371600" algn="l">
              <a:lnSpc>
                <a:spcPct val="1375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3pPr>
            <a:lvl4pPr indent="-228600" lvl="3" marL="1828800" algn="l">
              <a:lnSpc>
                <a:spcPct val="1375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indent="-228600" lvl="4" marL="2286000" algn="l">
              <a:lnSpc>
                <a:spcPct val="1375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9" name="Google Shape;59;p28"/>
          <p:cNvSpPr txBox="1"/>
          <p:nvPr>
            <p:ph idx="6" type="body"/>
          </p:nvPr>
        </p:nvSpPr>
        <p:spPr>
          <a:xfrm>
            <a:off x="1657183" y="5033152"/>
            <a:ext cx="4114800" cy="7315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5714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375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2pPr>
            <a:lvl3pPr indent="-228600" lvl="2" marL="1371600" algn="l">
              <a:lnSpc>
                <a:spcPct val="1375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3pPr>
            <a:lvl4pPr indent="-228600" lvl="3" marL="1828800" algn="l">
              <a:lnSpc>
                <a:spcPct val="1375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indent="-228600" lvl="4" marL="2286000" algn="l">
              <a:lnSpc>
                <a:spcPct val="1375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" name="Google Shape;60;p28"/>
          <p:cNvSpPr txBox="1"/>
          <p:nvPr>
            <p:ph idx="7" type="body"/>
          </p:nvPr>
        </p:nvSpPr>
        <p:spPr>
          <a:xfrm>
            <a:off x="6404811" y="2411516"/>
            <a:ext cx="41148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22222"/>
              </a:lnSpc>
              <a:spcBef>
                <a:spcPts val="1000"/>
              </a:spcBef>
              <a:spcAft>
                <a:spcPts val="0"/>
              </a:spcAft>
              <a:buClr>
                <a:srgbClr val="AE4627"/>
              </a:buClr>
              <a:buSzPts val="1800"/>
              <a:buNone/>
              <a:defRPr sz="1800">
                <a:solidFill>
                  <a:srgbClr val="AE462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375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2pPr>
            <a:lvl3pPr indent="-228600" lvl="2" marL="1371600" algn="l">
              <a:lnSpc>
                <a:spcPct val="1375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3pPr>
            <a:lvl4pPr indent="-228600" lvl="3" marL="1828800" algn="l">
              <a:lnSpc>
                <a:spcPct val="1375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indent="-228600" lvl="4" marL="2286000" algn="l">
              <a:lnSpc>
                <a:spcPct val="1375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1" name="Google Shape;61;p28"/>
          <p:cNvSpPr txBox="1"/>
          <p:nvPr>
            <p:ph idx="8" type="body"/>
          </p:nvPr>
        </p:nvSpPr>
        <p:spPr>
          <a:xfrm>
            <a:off x="6404811" y="2707071"/>
            <a:ext cx="4114800" cy="7315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5714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375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2pPr>
            <a:lvl3pPr indent="-228600" lvl="2" marL="1371600" algn="l">
              <a:lnSpc>
                <a:spcPct val="1375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3pPr>
            <a:lvl4pPr indent="-228600" lvl="3" marL="1828800" algn="l">
              <a:lnSpc>
                <a:spcPct val="1375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indent="-228600" lvl="4" marL="2286000" algn="l">
              <a:lnSpc>
                <a:spcPct val="1375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2" name="Google Shape;62;p28"/>
          <p:cNvSpPr txBox="1"/>
          <p:nvPr>
            <p:ph idx="9" type="body"/>
          </p:nvPr>
        </p:nvSpPr>
        <p:spPr>
          <a:xfrm>
            <a:off x="6404811" y="3570539"/>
            <a:ext cx="41148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22222"/>
              </a:lnSpc>
              <a:spcBef>
                <a:spcPts val="1000"/>
              </a:spcBef>
              <a:spcAft>
                <a:spcPts val="0"/>
              </a:spcAft>
              <a:buClr>
                <a:srgbClr val="AE4627"/>
              </a:buClr>
              <a:buSzPts val="1800"/>
              <a:buNone/>
              <a:defRPr sz="1800">
                <a:solidFill>
                  <a:srgbClr val="AE462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375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2pPr>
            <a:lvl3pPr indent="-228600" lvl="2" marL="1371600" algn="l">
              <a:lnSpc>
                <a:spcPct val="1375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3pPr>
            <a:lvl4pPr indent="-228600" lvl="3" marL="1828800" algn="l">
              <a:lnSpc>
                <a:spcPct val="1375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indent="-228600" lvl="4" marL="2286000" algn="l">
              <a:lnSpc>
                <a:spcPct val="1375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" name="Google Shape;63;p28"/>
          <p:cNvSpPr txBox="1"/>
          <p:nvPr>
            <p:ph idx="13" type="body"/>
          </p:nvPr>
        </p:nvSpPr>
        <p:spPr>
          <a:xfrm>
            <a:off x="6404811" y="3865136"/>
            <a:ext cx="4114800" cy="7315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5714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375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2pPr>
            <a:lvl3pPr indent="-228600" lvl="2" marL="1371600" algn="l">
              <a:lnSpc>
                <a:spcPct val="1375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3pPr>
            <a:lvl4pPr indent="-228600" lvl="3" marL="1828800" algn="l">
              <a:lnSpc>
                <a:spcPct val="1375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indent="-228600" lvl="4" marL="2286000" algn="l">
              <a:lnSpc>
                <a:spcPct val="1375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" name="Google Shape;64;p2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2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cetto di business">
  <p:cSld name="Concetto di business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29"/>
          <p:cNvSpPr/>
          <p:nvPr>
            <p:ph idx="2" type="pic"/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69" name="Google Shape;69;p29"/>
          <p:cNvSpPr/>
          <p:nvPr/>
        </p:nvSpPr>
        <p:spPr>
          <a:xfrm>
            <a:off x="6096000" y="1143000"/>
            <a:ext cx="5486400" cy="4572000"/>
          </a:xfrm>
          <a:prstGeom prst="rect">
            <a:avLst/>
          </a:prstGeom>
          <a:solidFill>
            <a:schemeClr val="lt1">
              <a:alpha val="89803"/>
            </a:schemeClr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3657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29"/>
          <p:cNvSpPr txBox="1"/>
          <p:nvPr>
            <p:ph type="title"/>
          </p:nvPr>
        </p:nvSpPr>
        <p:spPr>
          <a:xfrm>
            <a:off x="6096000" y="1143000"/>
            <a:ext cx="5486400" cy="4572000"/>
          </a:xfrm>
          <a:prstGeom prst="rect">
            <a:avLst/>
          </a:prstGeom>
          <a:solidFill>
            <a:schemeClr val="lt1">
              <a:alpha val="89803"/>
            </a:schemeClr>
          </a:solidFill>
          <a:ln>
            <a:noFill/>
          </a:ln>
        </p:spPr>
        <p:txBody>
          <a:bodyPr anchorCtr="0" anchor="t" bIns="45700" lIns="612625" spcFirstLastPara="1" rIns="457200" wrap="square" tIns="82295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29"/>
          <p:cNvSpPr txBox="1"/>
          <p:nvPr>
            <p:ph idx="1" type="body"/>
          </p:nvPr>
        </p:nvSpPr>
        <p:spPr>
          <a:xfrm>
            <a:off x="6629400" y="2996693"/>
            <a:ext cx="4416552" cy="22169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42857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375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2pPr>
            <a:lvl3pPr indent="-228600" lvl="2" marL="1371600" algn="l">
              <a:lnSpc>
                <a:spcPct val="1375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3pPr>
            <a:lvl4pPr indent="-228600" lvl="3" marL="1828800" algn="l">
              <a:lnSpc>
                <a:spcPct val="1375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indent="-228600" lvl="4" marL="2286000" algn="l">
              <a:lnSpc>
                <a:spcPct val="1375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2" name="Google Shape;72;p2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2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4224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olo e contenuto" type="obj">
  <p:cSld name="OBJECT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30"/>
          <p:cNvSpPr txBox="1"/>
          <p:nvPr>
            <p:ph type="title"/>
          </p:nvPr>
        </p:nvSpPr>
        <p:spPr>
          <a:xfrm>
            <a:off x="838200" y="707029"/>
            <a:ext cx="10515600" cy="6400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30"/>
          <p:cNvSpPr txBox="1"/>
          <p:nvPr>
            <p:ph idx="1" type="body"/>
          </p:nvPr>
        </p:nvSpPr>
        <p:spPr>
          <a:xfrm>
            <a:off x="838200" y="1536192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8" name="Google Shape;78;p3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3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3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am">
  <p:cSld name="Team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31"/>
          <p:cNvPicPr preferRelativeResize="0"/>
          <p:nvPr/>
        </p:nvPicPr>
        <p:blipFill rotWithShape="1">
          <a:blip r:embed="rId2">
            <a:alphaModFix amt="44000"/>
          </a:blip>
          <a:srcRect b="0" l="0" r="0" t="0"/>
          <a:stretch/>
        </p:blipFill>
        <p:spPr>
          <a:xfrm rot="10800000">
            <a:off x="1588" y="0"/>
            <a:ext cx="1218882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pic>
      <p:sp>
        <p:nvSpPr>
          <p:cNvPr id="83" name="Google Shape;83;p31"/>
          <p:cNvSpPr txBox="1"/>
          <p:nvPr>
            <p:ph type="title"/>
          </p:nvPr>
        </p:nvSpPr>
        <p:spPr>
          <a:xfrm>
            <a:off x="838200" y="707029"/>
            <a:ext cx="10515600" cy="6400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31"/>
          <p:cNvSpPr/>
          <p:nvPr>
            <p:ph idx="2" type="pic"/>
          </p:nvPr>
        </p:nvSpPr>
        <p:spPr>
          <a:xfrm>
            <a:off x="838200" y="1975104"/>
            <a:ext cx="2103120" cy="3017520"/>
          </a:xfrm>
          <a:prstGeom prst="rect">
            <a:avLst/>
          </a:prstGeom>
          <a:solidFill>
            <a:schemeClr val="accent4"/>
          </a:solidFill>
          <a:ln cap="flat" cmpd="sng" w="889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127000" rotWithShape="0" algn="ctr" dir="2700000" dist="38100">
              <a:schemeClr val="dk1">
                <a:alpha val="40000"/>
              </a:schemeClr>
            </a:outerShdw>
          </a:effectLst>
        </p:spPr>
      </p:sp>
      <p:sp>
        <p:nvSpPr>
          <p:cNvPr id="85" name="Google Shape;85;p31"/>
          <p:cNvSpPr txBox="1"/>
          <p:nvPr>
            <p:ph idx="1" type="body"/>
          </p:nvPr>
        </p:nvSpPr>
        <p:spPr>
          <a:xfrm>
            <a:off x="838200" y="5249545"/>
            <a:ext cx="2103438" cy="274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6" name="Google Shape;86;p31"/>
          <p:cNvSpPr txBox="1"/>
          <p:nvPr>
            <p:ph idx="3" type="body"/>
          </p:nvPr>
        </p:nvSpPr>
        <p:spPr>
          <a:xfrm>
            <a:off x="837882" y="5538152"/>
            <a:ext cx="2103438" cy="274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7" name="Google Shape;87;p31"/>
          <p:cNvSpPr/>
          <p:nvPr>
            <p:ph idx="4" type="pic"/>
          </p:nvPr>
        </p:nvSpPr>
        <p:spPr>
          <a:xfrm>
            <a:off x="3642360" y="1975104"/>
            <a:ext cx="2103120" cy="3017520"/>
          </a:xfrm>
          <a:prstGeom prst="rect">
            <a:avLst/>
          </a:prstGeom>
          <a:solidFill>
            <a:schemeClr val="accent4"/>
          </a:solidFill>
          <a:ln cap="flat" cmpd="sng" w="889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127000" rotWithShape="0" algn="ctr" dir="2700000" dist="38100">
              <a:schemeClr val="dk1">
                <a:alpha val="40000"/>
              </a:schemeClr>
            </a:outerShdw>
          </a:effectLst>
        </p:spPr>
      </p:sp>
      <p:sp>
        <p:nvSpPr>
          <p:cNvPr id="88" name="Google Shape;88;p31"/>
          <p:cNvSpPr txBox="1"/>
          <p:nvPr>
            <p:ph idx="5" type="body"/>
          </p:nvPr>
        </p:nvSpPr>
        <p:spPr>
          <a:xfrm>
            <a:off x="3642678" y="5249545"/>
            <a:ext cx="2103438" cy="274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9" name="Google Shape;89;p31"/>
          <p:cNvSpPr txBox="1"/>
          <p:nvPr>
            <p:ph idx="6" type="body"/>
          </p:nvPr>
        </p:nvSpPr>
        <p:spPr>
          <a:xfrm>
            <a:off x="3642360" y="5538152"/>
            <a:ext cx="2103438" cy="274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0" name="Google Shape;90;p31"/>
          <p:cNvSpPr/>
          <p:nvPr>
            <p:ph idx="7" type="pic"/>
          </p:nvPr>
        </p:nvSpPr>
        <p:spPr>
          <a:xfrm>
            <a:off x="6446520" y="1975104"/>
            <a:ext cx="2103120" cy="3017520"/>
          </a:xfrm>
          <a:prstGeom prst="rect">
            <a:avLst/>
          </a:prstGeom>
          <a:solidFill>
            <a:schemeClr val="accent4"/>
          </a:solidFill>
          <a:ln cap="flat" cmpd="sng" w="889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127000" rotWithShape="0" algn="ctr" dir="2700000" dist="38100">
              <a:schemeClr val="dk1">
                <a:alpha val="40000"/>
              </a:schemeClr>
            </a:outerShdw>
          </a:effectLst>
        </p:spPr>
      </p:sp>
      <p:sp>
        <p:nvSpPr>
          <p:cNvPr id="91" name="Google Shape;91;p31"/>
          <p:cNvSpPr txBox="1"/>
          <p:nvPr>
            <p:ph idx="8" type="body"/>
          </p:nvPr>
        </p:nvSpPr>
        <p:spPr>
          <a:xfrm>
            <a:off x="6446204" y="5249545"/>
            <a:ext cx="2103438" cy="274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2" name="Google Shape;92;p31"/>
          <p:cNvSpPr txBox="1"/>
          <p:nvPr>
            <p:ph idx="9" type="body"/>
          </p:nvPr>
        </p:nvSpPr>
        <p:spPr>
          <a:xfrm>
            <a:off x="6445886" y="5538152"/>
            <a:ext cx="2103438" cy="274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3" name="Google Shape;93;p31"/>
          <p:cNvSpPr/>
          <p:nvPr>
            <p:ph idx="13" type="pic"/>
          </p:nvPr>
        </p:nvSpPr>
        <p:spPr>
          <a:xfrm>
            <a:off x="9250680" y="1975104"/>
            <a:ext cx="2103120" cy="3017520"/>
          </a:xfrm>
          <a:prstGeom prst="rect">
            <a:avLst/>
          </a:prstGeom>
          <a:solidFill>
            <a:schemeClr val="accent4"/>
          </a:solidFill>
          <a:ln cap="flat" cmpd="sng" w="889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127000" rotWithShape="0" algn="ctr" dir="2700000" dist="38100">
              <a:schemeClr val="dk1">
                <a:alpha val="40000"/>
              </a:schemeClr>
            </a:outerShdw>
          </a:effectLst>
        </p:spPr>
      </p:sp>
      <p:sp>
        <p:nvSpPr>
          <p:cNvPr id="94" name="Google Shape;94;p31"/>
          <p:cNvSpPr txBox="1"/>
          <p:nvPr>
            <p:ph idx="14" type="body"/>
          </p:nvPr>
        </p:nvSpPr>
        <p:spPr>
          <a:xfrm>
            <a:off x="9249412" y="5249545"/>
            <a:ext cx="2103438" cy="274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5" name="Google Shape;95;p31"/>
          <p:cNvSpPr txBox="1"/>
          <p:nvPr>
            <p:ph idx="15" type="body"/>
          </p:nvPr>
        </p:nvSpPr>
        <p:spPr>
          <a:xfrm>
            <a:off x="9249094" y="5538152"/>
            <a:ext cx="2103438" cy="274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6" name="Google Shape;96;p3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3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3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ischi e ricompense">
  <p:cSld name="Rischi e ricompense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oto con foglie di palma&#10;" id="100" name="Google Shape;100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32"/>
          <p:cNvSpPr/>
          <p:nvPr/>
        </p:nvSpPr>
        <p:spPr>
          <a:xfrm>
            <a:off x="914400" y="777240"/>
            <a:ext cx="10361676" cy="5303520"/>
          </a:xfrm>
          <a:prstGeom prst="rect">
            <a:avLst/>
          </a:prstGeom>
          <a:solidFill>
            <a:schemeClr val="lt1">
              <a:alpha val="8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32"/>
          <p:cNvSpPr txBox="1"/>
          <p:nvPr>
            <p:ph type="title"/>
          </p:nvPr>
        </p:nvSpPr>
        <p:spPr>
          <a:xfrm>
            <a:off x="1600200" y="1371600"/>
            <a:ext cx="5057774" cy="6400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32"/>
          <p:cNvSpPr/>
          <p:nvPr>
            <p:ph idx="2" type="pic"/>
          </p:nvPr>
        </p:nvSpPr>
        <p:spPr>
          <a:xfrm>
            <a:off x="1709928" y="2105025"/>
            <a:ext cx="4178808" cy="338328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</p:sp>
      <p:sp>
        <p:nvSpPr>
          <p:cNvPr id="104" name="Google Shape;104;p32"/>
          <p:cNvSpPr txBox="1"/>
          <p:nvPr>
            <p:ph idx="1" type="body"/>
          </p:nvPr>
        </p:nvSpPr>
        <p:spPr>
          <a:xfrm>
            <a:off x="6254496" y="2103120"/>
            <a:ext cx="2185416" cy="3657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AE4627"/>
              </a:buClr>
              <a:buSzPts val="1800"/>
              <a:buNone/>
              <a:defRPr b="0" sz="1800">
                <a:solidFill>
                  <a:srgbClr val="AE462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05" name="Google Shape;105;p32"/>
          <p:cNvSpPr txBox="1"/>
          <p:nvPr>
            <p:ph idx="3" type="body"/>
          </p:nvPr>
        </p:nvSpPr>
        <p:spPr>
          <a:xfrm>
            <a:off x="6254496" y="2569464"/>
            <a:ext cx="2185416" cy="29169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42857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6" name="Google Shape;106;p32"/>
          <p:cNvSpPr txBox="1"/>
          <p:nvPr>
            <p:ph idx="4" type="body"/>
          </p:nvPr>
        </p:nvSpPr>
        <p:spPr>
          <a:xfrm>
            <a:off x="8714232" y="2103120"/>
            <a:ext cx="2185416" cy="3657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AE4627"/>
              </a:buClr>
              <a:buSzPts val="1800"/>
              <a:buNone/>
              <a:defRPr b="0" sz="1800">
                <a:solidFill>
                  <a:srgbClr val="AE462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07" name="Google Shape;107;p32"/>
          <p:cNvSpPr txBox="1"/>
          <p:nvPr>
            <p:ph idx="5" type="body"/>
          </p:nvPr>
        </p:nvSpPr>
        <p:spPr>
          <a:xfrm>
            <a:off x="8714232" y="2569464"/>
            <a:ext cx="2185416" cy="29169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42857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8" name="Google Shape;108;p3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3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3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3"/>
          <p:cNvSpPr txBox="1"/>
          <p:nvPr>
            <p:ph type="title"/>
          </p:nvPr>
        </p:nvSpPr>
        <p:spPr>
          <a:xfrm>
            <a:off x="838200" y="707029"/>
            <a:ext cx="10515600" cy="6400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2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2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720">
          <p15:clr>
            <a:srgbClr val="F26B43"/>
          </p15:clr>
        </p15:guide>
        <p15:guide id="2" pos="3840">
          <p15:clr>
            <a:srgbClr val="F26B43"/>
          </p15:clr>
        </p15:guide>
        <p15:guide id="3" pos="1920">
          <p15:clr>
            <a:srgbClr val="F26B43"/>
          </p15:clr>
        </p15:guide>
        <p15:guide id="4" pos="5760">
          <p15:clr>
            <a:srgbClr val="F26B43"/>
          </p15:clr>
        </p15:guide>
        <p15:guide id="5" pos="5184">
          <p15:clr>
            <a:srgbClr val="5ACBF0"/>
          </p15:clr>
        </p15:guide>
        <p15:guide id="6" pos="2496">
          <p15:clr>
            <a:srgbClr val="5ACBF0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5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Relationship Id="rId4" Type="http://schemas.openxmlformats.org/officeDocument/2006/relationships/image" Target="../media/image12.png"/><Relationship Id="rId5" Type="http://schemas.openxmlformats.org/officeDocument/2006/relationships/image" Target="../media/image17.png"/><Relationship Id="rId6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Relationship Id="rId4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1.png"/><Relationship Id="rId4" Type="http://schemas.openxmlformats.org/officeDocument/2006/relationships/image" Target="../media/image2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2.png"/><Relationship Id="rId4" Type="http://schemas.openxmlformats.org/officeDocument/2006/relationships/image" Target="../media/image28.png"/><Relationship Id="rId5" Type="http://schemas.openxmlformats.org/officeDocument/2006/relationships/image" Target="../media/image3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3.png"/><Relationship Id="rId4" Type="http://schemas.openxmlformats.org/officeDocument/2006/relationships/image" Target="../media/image1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1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8.png"/><Relationship Id="rId4" Type="http://schemas.openxmlformats.org/officeDocument/2006/relationships/image" Target="../media/image7.png"/><Relationship Id="rId5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5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9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magine che contiene testo, vestiti, persona, uomo&#10;&#10;Descrizione generata automaticamente" id="192" name="Google Shape;192;p1"/>
          <p:cNvPicPr preferRelativeResize="0"/>
          <p:nvPr>
            <p:ph idx="2" type="pic"/>
          </p:nvPr>
        </p:nvPicPr>
        <p:blipFill rotWithShape="1">
          <a:blip r:embed="rId3">
            <a:alphaModFix amt="38000"/>
          </a:blip>
          <a:srcRect b="0" l="21664" r="20128" t="0"/>
          <a:stretch/>
        </p:blipFill>
        <p:spPr>
          <a:xfrm>
            <a:off x="1524" y="10"/>
            <a:ext cx="12188952" cy="6857990"/>
          </a:xfrm>
          <a:prstGeom prst="rect">
            <a:avLst/>
          </a:prstGeom>
          <a:solidFill>
            <a:srgbClr val="171616">
              <a:alpha val="0"/>
            </a:srgbClr>
          </a:solidFill>
          <a:ln>
            <a:noFill/>
          </a:ln>
          <a:effectLst>
            <a:outerShdw sx="50000" rotWithShape="0" algn="ctr" sy="50000">
              <a:schemeClr val="lt1"/>
            </a:outerShdw>
          </a:effectLst>
        </p:spPr>
      </p:pic>
      <p:sp>
        <p:nvSpPr>
          <p:cNvPr id="193" name="Google Shape;193;p1"/>
          <p:cNvSpPr txBox="1"/>
          <p:nvPr>
            <p:ph type="title"/>
          </p:nvPr>
        </p:nvSpPr>
        <p:spPr>
          <a:xfrm>
            <a:off x="1126264" y="1250711"/>
            <a:ext cx="6200437" cy="35994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b="1" lang="it-IT" sz="4400">
                <a:latin typeface="Arial"/>
                <a:ea typeface="Arial"/>
                <a:cs typeface="Arial"/>
                <a:sym typeface="Arial"/>
              </a:rPr>
              <a:t>RELAZIONE DI ANALISI DATI COVID PER AZIENDA FARMACEUTICA XYFARMA</a:t>
            </a:r>
            <a:endParaRPr/>
          </a:p>
        </p:txBody>
      </p:sp>
      <p:sp>
        <p:nvSpPr>
          <p:cNvPr id="194" name="Google Shape;194;p1"/>
          <p:cNvSpPr txBox="1"/>
          <p:nvPr>
            <p:ph idx="1" type="body"/>
          </p:nvPr>
        </p:nvSpPr>
        <p:spPr>
          <a:xfrm>
            <a:off x="1126265" y="5331125"/>
            <a:ext cx="6200437" cy="10252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b="1" lang="it-IT" sz="3200"/>
              <a:t>Gruppo 4: Arcangelo, Matteo, Alice, Alfonso e Francesco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10"/>
          <p:cNvSpPr txBox="1"/>
          <p:nvPr>
            <p:ph type="title"/>
          </p:nvPr>
        </p:nvSpPr>
        <p:spPr>
          <a:xfrm>
            <a:off x="838200" y="707029"/>
            <a:ext cx="10515600" cy="7829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7762"/>
              </a:buClr>
              <a:buSzPts val="4000"/>
              <a:buFont typeface="Arial"/>
              <a:buNone/>
            </a:pPr>
            <a:r>
              <a:rPr lang="it-IT" sz="4000">
                <a:solidFill>
                  <a:srgbClr val="D47762"/>
                </a:solidFill>
                <a:latin typeface="Arial"/>
                <a:ea typeface="Arial"/>
                <a:cs typeface="Arial"/>
                <a:sym typeface="Arial"/>
              </a:rPr>
              <a:t>Maschera</a:t>
            </a:r>
            <a:endParaRPr sz="4000">
              <a:solidFill>
                <a:srgbClr val="D4776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Immagine che contiene testo, schermata, numero, Carattere&#10;&#10;Descrizione generata automaticamente" id="287" name="Google Shape;287;p10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34356" l="4070" r="-3" t="2063"/>
          <a:stretch/>
        </p:blipFill>
        <p:spPr>
          <a:xfrm>
            <a:off x="3661741" y="1933870"/>
            <a:ext cx="2177683" cy="3154648"/>
          </a:xfrm>
          <a:prstGeom prst="rect">
            <a:avLst/>
          </a:prstGeom>
          <a:noFill/>
          <a:ln cap="flat" cmpd="sng" w="889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127000" rotWithShape="0" algn="ctr" dir="2700000" dist="38100">
              <a:schemeClr val="dk1">
                <a:alpha val="40000"/>
              </a:schemeClr>
            </a:outerShdw>
          </a:effectLst>
        </p:spPr>
      </p:pic>
      <p:sp>
        <p:nvSpPr>
          <p:cNvPr id="288" name="Google Shape;288;p10"/>
          <p:cNvSpPr txBox="1"/>
          <p:nvPr>
            <p:ph idx="1" type="body"/>
          </p:nvPr>
        </p:nvSpPr>
        <p:spPr>
          <a:xfrm>
            <a:off x="838200" y="5249545"/>
            <a:ext cx="2103438" cy="5571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it-IT" sz="1800">
                <a:latin typeface="Arial"/>
                <a:ea typeface="Arial"/>
                <a:cs typeface="Arial"/>
                <a:sym typeface="Arial"/>
              </a:rPr>
              <a:t>Maschera -Selezione</a:t>
            </a:r>
            <a:endParaRPr/>
          </a:p>
        </p:txBody>
      </p:sp>
      <p:pic>
        <p:nvPicPr>
          <p:cNvPr descr="Immagine che contiene testo, schermata, Carattere, numero&#10;&#10;Descrizione generata automaticamente" id="289" name="Google Shape;289;p10"/>
          <p:cNvPicPr preferRelativeResize="0"/>
          <p:nvPr/>
        </p:nvPicPr>
        <p:blipFill rotWithShape="1">
          <a:blip r:embed="rId4">
            <a:alphaModFix/>
          </a:blip>
          <a:srcRect b="32926" l="0" r="3" t="0"/>
          <a:stretch/>
        </p:blipFill>
        <p:spPr>
          <a:xfrm>
            <a:off x="742479" y="1933869"/>
            <a:ext cx="2198841" cy="3154859"/>
          </a:xfrm>
          <a:prstGeom prst="rect">
            <a:avLst/>
          </a:prstGeom>
          <a:noFill/>
          <a:ln cap="flat" cmpd="sng" w="889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127000" rotWithShape="0" algn="ctr" dir="2700000" dist="38100">
              <a:schemeClr val="dk1">
                <a:alpha val="40000"/>
              </a:schemeClr>
            </a:outerShdw>
          </a:effectLst>
        </p:spPr>
      </p:pic>
      <p:sp>
        <p:nvSpPr>
          <p:cNvPr id="290" name="Google Shape;290;p10"/>
          <p:cNvSpPr txBox="1"/>
          <p:nvPr>
            <p:ph idx="5" type="body"/>
          </p:nvPr>
        </p:nvSpPr>
        <p:spPr>
          <a:xfrm>
            <a:off x="3642678" y="5249545"/>
            <a:ext cx="2103438" cy="274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it-IT" sz="1800">
                <a:latin typeface="Arial"/>
                <a:ea typeface="Arial"/>
                <a:cs typeface="Arial"/>
                <a:sym typeface="Arial"/>
              </a:rPr>
              <a:t>Lombardia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Immagine che contiene testo, schermata, numero, Carattere&#10;&#10;Descrizione generata automaticamente" id="291" name="Google Shape;291;p10"/>
          <p:cNvPicPr preferRelativeResize="0"/>
          <p:nvPr>
            <p:ph idx="7" type="pic"/>
          </p:nvPr>
        </p:nvPicPr>
        <p:blipFill rotWithShape="1">
          <a:blip r:embed="rId5">
            <a:alphaModFix/>
          </a:blip>
          <a:srcRect b="37471" l="45" r="-45" t="210"/>
          <a:stretch/>
        </p:blipFill>
        <p:spPr>
          <a:xfrm>
            <a:off x="6380044" y="1933869"/>
            <a:ext cx="2198794" cy="3154649"/>
          </a:xfrm>
          <a:prstGeom prst="rect">
            <a:avLst/>
          </a:prstGeom>
          <a:solidFill>
            <a:schemeClr val="accent4"/>
          </a:solidFill>
          <a:ln cap="flat" cmpd="sng" w="889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127000" rotWithShape="0" algn="ctr" dir="2700000" dist="38100">
              <a:schemeClr val="dk1">
                <a:alpha val="40000"/>
              </a:schemeClr>
            </a:outerShdw>
          </a:effectLst>
        </p:spPr>
      </p:pic>
      <p:sp>
        <p:nvSpPr>
          <p:cNvPr id="292" name="Google Shape;292;p10"/>
          <p:cNvSpPr txBox="1"/>
          <p:nvPr>
            <p:ph idx="8" type="body"/>
          </p:nvPr>
        </p:nvSpPr>
        <p:spPr>
          <a:xfrm>
            <a:off x="6446204" y="5249545"/>
            <a:ext cx="2103438" cy="274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it-IT" sz="1800">
                <a:latin typeface="Arial"/>
                <a:ea typeface="Arial"/>
                <a:cs typeface="Arial"/>
                <a:sym typeface="Arial"/>
              </a:rPr>
              <a:t>Sardegna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Immagine che contiene testo, schermata, numero, Carattere&#10;&#10;Descrizione generata automaticamente" id="293" name="Google Shape;293;p10"/>
          <p:cNvPicPr preferRelativeResize="0"/>
          <p:nvPr>
            <p:ph idx="13" type="pic"/>
          </p:nvPr>
        </p:nvPicPr>
        <p:blipFill rotWithShape="1">
          <a:blip r:embed="rId6">
            <a:alphaModFix/>
          </a:blip>
          <a:srcRect b="37527" l="60" r="-59" t="430"/>
          <a:stretch/>
        </p:blipFill>
        <p:spPr>
          <a:xfrm>
            <a:off x="9183522" y="1933870"/>
            <a:ext cx="2198841" cy="3154650"/>
          </a:xfrm>
          <a:prstGeom prst="rect">
            <a:avLst/>
          </a:prstGeom>
          <a:solidFill>
            <a:schemeClr val="accent4"/>
          </a:solidFill>
          <a:ln cap="flat" cmpd="sng" w="889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127000" rotWithShape="0" algn="ctr" dir="2700000" dist="38100">
              <a:schemeClr val="dk1">
                <a:alpha val="40000"/>
              </a:schemeClr>
            </a:outerShdw>
          </a:effectLst>
        </p:spPr>
      </p:pic>
      <p:sp>
        <p:nvSpPr>
          <p:cNvPr id="294" name="Google Shape;294;p10"/>
          <p:cNvSpPr txBox="1"/>
          <p:nvPr>
            <p:ph idx="14" type="body"/>
          </p:nvPr>
        </p:nvSpPr>
        <p:spPr>
          <a:xfrm>
            <a:off x="9249412" y="5249545"/>
            <a:ext cx="2103438" cy="274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it-IT" sz="1800">
                <a:latin typeface="Arial"/>
                <a:ea typeface="Arial"/>
                <a:cs typeface="Arial"/>
                <a:sym typeface="Arial"/>
              </a:rPr>
              <a:t>Umbria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11"/>
          <p:cNvSpPr txBox="1"/>
          <p:nvPr/>
        </p:nvSpPr>
        <p:spPr>
          <a:xfrm>
            <a:off x="1066800" y="962733"/>
            <a:ext cx="10058400" cy="66102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E4627"/>
              </a:buClr>
              <a:buSzPts val="4000"/>
              <a:buFont typeface="Arial"/>
              <a:buNone/>
            </a:pPr>
            <a:r>
              <a:rPr lang="it-IT" sz="4000">
                <a:solidFill>
                  <a:srgbClr val="AE4627"/>
                </a:solidFill>
                <a:latin typeface="Arial"/>
                <a:ea typeface="Arial"/>
                <a:cs typeface="Arial"/>
                <a:sym typeface="Arial"/>
              </a:rPr>
              <a:t>Grafico dei contagi per regione</a:t>
            </a:r>
            <a:endParaRPr/>
          </a:p>
        </p:txBody>
      </p:sp>
      <p:pic>
        <p:nvPicPr>
          <p:cNvPr descr="Immagine che contiene testo, mappa" id="301" name="Google Shape;301;p11"/>
          <p:cNvPicPr preferRelativeResize="0"/>
          <p:nvPr/>
        </p:nvPicPr>
        <p:blipFill rotWithShape="1">
          <a:blip r:embed="rId3">
            <a:alphaModFix/>
          </a:blip>
          <a:srcRect b="0" l="0" r="5" t="0"/>
          <a:stretch/>
        </p:blipFill>
        <p:spPr>
          <a:xfrm>
            <a:off x="1066801" y="2011680"/>
            <a:ext cx="5177828" cy="388358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magine che contiene testo, schermata, Carattere, diagramma" id="302" name="Google Shape;302;p11"/>
          <p:cNvPicPr preferRelativeResize="0"/>
          <p:nvPr/>
        </p:nvPicPr>
        <p:blipFill rotWithShape="1">
          <a:blip r:embed="rId4">
            <a:alphaModFix/>
          </a:blip>
          <a:srcRect b="2" l="0" r="2501" t="0"/>
          <a:stretch/>
        </p:blipFill>
        <p:spPr>
          <a:xfrm>
            <a:off x="6464896" y="2011680"/>
            <a:ext cx="4660304" cy="38835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12"/>
          <p:cNvSpPr txBox="1"/>
          <p:nvPr>
            <p:ph type="title"/>
          </p:nvPr>
        </p:nvSpPr>
        <p:spPr>
          <a:xfrm>
            <a:off x="838200" y="289265"/>
            <a:ext cx="10515600" cy="9451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E4627"/>
              </a:buClr>
              <a:buSzPts val="3600"/>
              <a:buFont typeface="Arial"/>
              <a:buNone/>
            </a:pPr>
            <a:r>
              <a:rPr lang="it-IT">
                <a:solidFill>
                  <a:srgbClr val="AE4627"/>
                </a:solidFill>
                <a:latin typeface="Arial"/>
                <a:ea typeface="Arial"/>
                <a:cs typeface="Arial"/>
                <a:sym typeface="Arial"/>
              </a:rPr>
              <a:t>Colonna calcolata: rapporto vaccinati-deceduti</a:t>
            </a:r>
            <a:endParaRPr>
              <a:solidFill>
                <a:srgbClr val="AE462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Immagine che contiene testo, schermata, numero, menu" id="309" name="Google Shape;309;p12"/>
          <p:cNvPicPr preferRelativeResize="0"/>
          <p:nvPr/>
        </p:nvPicPr>
        <p:blipFill rotWithShape="1">
          <a:blip r:embed="rId3">
            <a:alphaModFix/>
          </a:blip>
          <a:srcRect b="30509" l="0" r="0" t="-9"/>
          <a:stretch/>
        </p:blipFill>
        <p:spPr>
          <a:xfrm>
            <a:off x="838200" y="1309803"/>
            <a:ext cx="10515600" cy="5115817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12"/>
          <p:cNvSpPr txBox="1"/>
          <p:nvPr/>
        </p:nvSpPr>
        <p:spPr>
          <a:xfrm>
            <a:off x="1298448" y="3337560"/>
            <a:ext cx="2066544" cy="22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3"/>
          <p:cNvSpPr txBox="1"/>
          <p:nvPr/>
        </p:nvSpPr>
        <p:spPr>
          <a:xfrm>
            <a:off x="1066800" y="962733"/>
            <a:ext cx="10058400" cy="66102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E4627"/>
              </a:buClr>
              <a:buSzPts val="4000"/>
              <a:buFont typeface="Arial"/>
              <a:buNone/>
            </a:pPr>
            <a:r>
              <a:rPr lang="it-IT" sz="4000">
                <a:solidFill>
                  <a:srgbClr val="AE4627"/>
                </a:solidFill>
                <a:latin typeface="Arial"/>
                <a:ea typeface="Arial"/>
                <a:cs typeface="Arial"/>
                <a:sym typeface="Arial"/>
              </a:rPr>
              <a:t>Grafici singoli: contagi</a:t>
            </a:r>
            <a:endParaRPr/>
          </a:p>
        </p:txBody>
      </p:sp>
      <p:pic>
        <p:nvPicPr>
          <p:cNvPr descr="Immagine che contiene testo, schermata, diagramma, Carattere" id="317" name="Google Shape;317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6800" y="1908605"/>
            <a:ext cx="10058400" cy="39866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14"/>
          <p:cNvSpPr txBox="1"/>
          <p:nvPr/>
        </p:nvSpPr>
        <p:spPr>
          <a:xfrm>
            <a:off x="1066800" y="962733"/>
            <a:ext cx="10058400" cy="66102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E4627"/>
              </a:buClr>
              <a:buSzPts val="4000"/>
              <a:buFont typeface="Arial"/>
              <a:buNone/>
            </a:pPr>
            <a:r>
              <a:rPr lang="it-IT" sz="4000">
                <a:solidFill>
                  <a:srgbClr val="AE4627"/>
                </a:solidFill>
                <a:latin typeface="Arial"/>
                <a:ea typeface="Arial"/>
                <a:cs typeface="Arial"/>
                <a:sym typeface="Arial"/>
              </a:rPr>
              <a:t>Grafici singoli: guarigioni</a:t>
            </a:r>
            <a:endParaRPr/>
          </a:p>
        </p:txBody>
      </p:sp>
      <p:pic>
        <p:nvPicPr>
          <p:cNvPr descr="Immagine che contiene testo, diagramma, schermata, linea" id="324" name="Google Shape;324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56615" y="1713245"/>
            <a:ext cx="9678769" cy="43392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15"/>
          <p:cNvSpPr txBox="1"/>
          <p:nvPr/>
        </p:nvSpPr>
        <p:spPr>
          <a:xfrm>
            <a:off x="1066800" y="962733"/>
            <a:ext cx="10058400" cy="66102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E4627"/>
              </a:buClr>
              <a:buSzPts val="4000"/>
              <a:buFont typeface="Arial"/>
              <a:buNone/>
            </a:pPr>
            <a:r>
              <a:rPr lang="it-IT" sz="4000">
                <a:solidFill>
                  <a:srgbClr val="AE4627"/>
                </a:solidFill>
                <a:latin typeface="Arial"/>
                <a:ea typeface="Arial"/>
                <a:cs typeface="Arial"/>
                <a:sym typeface="Arial"/>
              </a:rPr>
              <a:t>Grafici singoli: decessi</a:t>
            </a:r>
            <a:endParaRPr/>
          </a:p>
        </p:txBody>
      </p:sp>
      <p:pic>
        <p:nvPicPr>
          <p:cNvPr descr="Immagine che contiene testo, schermata, diagramma, Carattere" id="331" name="Google Shape;331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46047" y="1760609"/>
            <a:ext cx="9499905" cy="42221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magine che contiene testo, schermata, linea, Carattere&#10;&#10;Descrizione generata automaticamente" id="337" name="Google Shape;337;p16"/>
          <p:cNvPicPr preferRelativeResize="0"/>
          <p:nvPr/>
        </p:nvPicPr>
        <p:blipFill rotWithShape="1">
          <a:blip r:embed="rId3">
            <a:alphaModFix/>
          </a:blip>
          <a:srcRect b="486" l="-1492" r="-296" t="-484"/>
          <a:stretch/>
        </p:blipFill>
        <p:spPr>
          <a:xfrm>
            <a:off x="6762403" y="3328800"/>
            <a:ext cx="5162550" cy="256121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magine che contiene testo, linea, Diagramma, diagramma&#10;&#10;Descrizione generata automaticamente" id="338" name="Google Shape;338;p16"/>
          <p:cNvPicPr preferRelativeResize="0"/>
          <p:nvPr/>
        </p:nvPicPr>
        <p:blipFill rotWithShape="1">
          <a:blip r:embed="rId4">
            <a:alphaModFix/>
          </a:blip>
          <a:srcRect b="0" l="-1288" r="-2806" t="0"/>
          <a:stretch/>
        </p:blipFill>
        <p:spPr>
          <a:xfrm>
            <a:off x="0" y="2276472"/>
            <a:ext cx="6600888" cy="4581528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16"/>
          <p:cNvSpPr txBox="1"/>
          <p:nvPr/>
        </p:nvSpPr>
        <p:spPr>
          <a:xfrm>
            <a:off x="1066800" y="394214"/>
            <a:ext cx="10058400" cy="66102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E4627"/>
              </a:buClr>
              <a:buSzPts val="4000"/>
              <a:buFont typeface="Arial"/>
              <a:buNone/>
            </a:pPr>
            <a:r>
              <a:rPr lang="it-IT" sz="4000">
                <a:solidFill>
                  <a:srgbClr val="AE4627"/>
                </a:solidFill>
                <a:latin typeface="Arial"/>
                <a:ea typeface="Arial"/>
                <a:cs typeface="Arial"/>
                <a:sym typeface="Arial"/>
              </a:rPr>
              <a:t>In sintesi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magine che contiene testo, schermata, Carattere, numero" id="344" name="Google Shape;344;p17"/>
          <p:cNvPicPr preferRelativeResize="0"/>
          <p:nvPr/>
        </p:nvPicPr>
        <p:blipFill rotWithShape="1">
          <a:blip r:embed="rId3">
            <a:alphaModFix/>
          </a:blip>
          <a:srcRect b="458" l="0" r="-1" t="187"/>
          <a:stretch/>
        </p:blipFill>
        <p:spPr>
          <a:xfrm>
            <a:off x="194873" y="2043752"/>
            <a:ext cx="3691983" cy="378148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magine che contiene testo, schermata, Carattere, diagramma&#10;&#10;Descrizione generata automaticamente" id="345" name="Google Shape;345;p17"/>
          <p:cNvPicPr preferRelativeResize="0"/>
          <p:nvPr/>
        </p:nvPicPr>
        <p:blipFill rotWithShape="1">
          <a:blip r:embed="rId4">
            <a:alphaModFix/>
          </a:blip>
          <a:srcRect b="904" l="0" r="4" t="262"/>
          <a:stretch/>
        </p:blipFill>
        <p:spPr>
          <a:xfrm>
            <a:off x="4250008" y="2043752"/>
            <a:ext cx="3691984" cy="378148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magine che contiene testo, schermata, Carattere, numero&#10;&#10;Descrizione generata automaticamente" id="346" name="Google Shape;346;p17"/>
          <p:cNvPicPr preferRelativeResize="0"/>
          <p:nvPr/>
        </p:nvPicPr>
        <p:blipFill rotWithShape="1">
          <a:blip r:embed="rId5">
            <a:alphaModFix/>
          </a:blip>
          <a:srcRect b="-874" l="0" r="4" t="284"/>
          <a:stretch/>
        </p:blipFill>
        <p:spPr>
          <a:xfrm>
            <a:off x="8305228" y="2043752"/>
            <a:ext cx="3691899" cy="3848526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17"/>
          <p:cNvSpPr txBox="1"/>
          <p:nvPr/>
        </p:nvSpPr>
        <p:spPr>
          <a:xfrm>
            <a:off x="1066800" y="354680"/>
            <a:ext cx="10058400" cy="66102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E4627"/>
              </a:buClr>
              <a:buSzPts val="4000"/>
              <a:buFont typeface="Arial"/>
              <a:buNone/>
            </a:pPr>
            <a:r>
              <a:rPr lang="it-IT" sz="4000">
                <a:solidFill>
                  <a:srgbClr val="AE4627"/>
                </a:solidFill>
                <a:latin typeface="Arial"/>
                <a:ea typeface="Arial"/>
                <a:cs typeface="Arial"/>
                <a:sym typeface="Arial"/>
              </a:rPr>
              <a:t>Grafici pivot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18"/>
          <p:cNvSpPr txBox="1"/>
          <p:nvPr>
            <p:ph type="title"/>
          </p:nvPr>
        </p:nvSpPr>
        <p:spPr>
          <a:xfrm>
            <a:off x="838200" y="331715"/>
            <a:ext cx="10515600" cy="99894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E4627"/>
              </a:buClr>
              <a:buSzPts val="3600"/>
              <a:buFont typeface="Arial"/>
              <a:buNone/>
            </a:pPr>
            <a:r>
              <a:rPr lang="it-IT">
                <a:solidFill>
                  <a:srgbClr val="AE4627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r>
              <a:rPr lang="it-IT" u="none">
                <a:solidFill>
                  <a:srgbClr val="AE4627"/>
                </a:solidFill>
                <a:latin typeface="Arial"/>
                <a:ea typeface="Arial"/>
                <a:cs typeface="Arial"/>
                <a:sym typeface="Arial"/>
              </a:rPr>
              <a:t>fficacia dei vaccini rispetto ai guariti nell’arco degli anni e su base regionale</a:t>
            </a:r>
            <a:endParaRPr>
              <a:solidFill>
                <a:srgbClr val="AE462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Immagine che contiene testo, schermata, diagramma, Diagramma" id="354" name="Google Shape;354;p18"/>
          <p:cNvPicPr preferRelativeResize="0"/>
          <p:nvPr/>
        </p:nvPicPr>
        <p:blipFill rotWithShape="1">
          <a:blip r:embed="rId3">
            <a:alphaModFix/>
          </a:blip>
          <a:srcRect b="28654" l="0" r="0" t="0"/>
          <a:stretch/>
        </p:blipFill>
        <p:spPr>
          <a:xfrm>
            <a:off x="838200" y="1593438"/>
            <a:ext cx="10515600" cy="4932847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18"/>
          <p:cNvSpPr txBox="1"/>
          <p:nvPr/>
        </p:nvSpPr>
        <p:spPr>
          <a:xfrm>
            <a:off x="1298448" y="3337560"/>
            <a:ext cx="2066544" cy="22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19"/>
          <p:cNvSpPr txBox="1"/>
          <p:nvPr/>
        </p:nvSpPr>
        <p:spPr>
          <a:xfrm>
            <a:off x="1066800" y="962733"/>
            <a:ext cx="10058400" cy="66102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E4627"/>
              </a:buClr>
              <a:buSzPts val="4000"/>
              <a:buFont typeface="Arial"/>
              <a:buNone/>
            </a:pPr>
            <a:r>
              <a:rPr lang="it-IT" sz="4000">
                <a:solidFill>
                  <a:srgbClr val="AE4627"/>
                </a:solidFill>
                <a:latin typeface="Arial"/>
                <a:ea typeface="Arial"/>
                <a:cs typeface="Arial"/>
                <a:sym typeface="Arial"/>
              </a:rPr>
              <a:t>Grafico dei deceduti per regione</a:t>
            </a:r>
            <a:endParaRPr/>
          </a:p>
        </p:txBody>
      </p:sp>
      <p:pic>
        <p:nvPicPr>
          <p:cNvPr descr="Immagine che contiene testo, mappa" id="362" name="Google Shape;362;p19"/>
          <p:cNvPicPr preferRelativeResize="0"/>
          <p:nvPr/>
        </p:nvPicPr>
        <p:blipFill rotWithShape="1">
          <a:blip r:embed="rId3">
            <a:alphaModFix/>
          </a:blip>
          <a:srcRect b="0" l="0" r="5" t="0"/>
          <a:stretch/>
        </p:blipFill>
        <p:spPr>
          <a:xfrm>
            <a:off x="1066801" y="2011680"/>
            <a:ext cx="5177828" cy="388358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magine che contiene testo, schermata, Carattere, diagramma" id="363" name="Google Shape;363;p19"/>
          <p:cNvPicPr preferRelativeResize="0"/>
          <p:nvPr/>
        </p:nvPicPr>
        <p:blipFill rotWithShape="1">
          <a:blip r:embed="rId4">
            <a:alphaModFix/>
          </a:blip>
          <a:srcRect b="2" l="0" r="2501" t="0"/>
          <a:stretch/>
        </p:blipFill>
        <p:spPr>
          <a:xfrm>
            <a:off x="6464896" y="2011680"/>
            <a:ext cx="4660304" cy="38835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"/>
          <p:cNvSpPr txBox="1"/>
          <p:nvPr>
            <p:ph type="title"/>
          </p:nvPr>
        </p:nvSpPr>
        <p:spPr>
          <a:xfrm>
            <a:off x="1463040" y="1828800"/>
            <a:ext cx="4087368" cy="84124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it-IT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Obiettivo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p2"/>
          <p:cNvSpPr txBox="1"/>
          <p:nvPr>
            <p:ph idx="1" type="body"/>
          </p:nvPr>
        </p:nvSpPr>
        <p:spPr>
          <a:xfrm>
            <a:off x="1463040" y="2799983"/>
            <a:ext cx="4087368" cy="21247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None/>
            </a:pPr>
            <a:r>
              <a:rPr b="0" i="0" lang="it-IT" sz="2400" u="none" strike="noStrike">
                <a:solidFill>
                  <a:srgbClr val="000000"/>
                </a:solidFill>
              </a:rPr>
              <a:t>Questa relazione è stata redatta per rispondere alla richiesta di XYFARMA di analizzare l’evoluzione del COVID-19 in Italia dal 2020 ad oggi.</a:t>
            </a:r>
            <a:endParaRPr sz="2400"/>
          </a:p>
        </p:txBody>
      </p:sp>
      <p:pic>
        <p:nvPicPr>
          <p:cNvPr descr="Immagine che contiene testo, logo, Carattere, Elementi grafici" id="202" name="Google Shape;202;p2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1107" r="1108" t="0"/>
          <a:stretch/>
        </p:blipFill>
        <p:spPr>
          <a:xfrm>
            <a:off x="6099048" y="777240"/>
            <a:ext cx="5184648" cy="530352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20"/>
          <p:cNvSpPr txBox="1"/>
          <p:nvPr>
            <p:ph idx="1" type="body"/>
          </p:nvPr>
        </p:nvSpPr>
        <p:spPr>
          <a:xfrm>
            <a:off x="6231636" y="1079215"/>
            <a:ext cx="4032435" cy="73189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E4627"/>
              </a:buClr>
              <a:buSzPts val="4000"/>
              <a:buNone/>
            </a:pPr>
            <a:r>
              <a:rPr lang="it-IT" sz="4000">
                <a:latin typeface="Arial"/>
                <a:ea typeface="Arial"/>
                <a:cs typeface="Arial"/>
                <a:sym typeface="Arial"/>
              </a:rPr>
              <a:t>Grafico Vax-Età</a:t>
            </a:r>
            <a:endParaRPr/>
          </a:p>
        </p:txBody>
      </p:sp>
      <p:sp>
        <p:nvSpPr>
          <p:cNvPr id="370" name="Google Shape;370;p20"/>
          <p:cNvSpPr txBox="1"/>
          <p:nvPr/>
        </p:nvSpPr>
        <p:spPr>
          <a:xfrm>
            <a:off x="1298448" y="3337560"/>
            <a:ext cx="2066544" cy="22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1" name="Google Shape;371;p20"/>
          <p:cNvSpPr txBox="1"/>
          <p:nvPr>
            <p:ph idx="3" type="body"/>
          </p:nvPr>
        </p:nvSpPr>
        <p:spPr>
          <a:xfrm>
            <a:off x="6231636" y="2036762"/>
            <a:ext cx="4661916" cy="13440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0000" lnSpcReduction="20000"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ct val="100000"/>
              <a:buNone/>
            </a:pPr>
            <a:r>
              <a:rPr lang="it-IT" sz="2400">
                <a:solidFill>
                  <a:srgbClr val="374151"/>
                </a:solidFill>
              </a:rPr>
              <a:t>Nel 2023 la combinazione delle tre categoria 60-89 rappresenta il 68.9% delle persone che hanno richiesto una dose di vaccino.</a:t>
            </a:r>
            <a:endParaRPr sz="2400"/>
          </a:p>
          <a:p>
            <a:pPr indent="0" lvl="0" marL="0" rtl="0" algn="l">
              <a:lnSpc>
                <a:spcPct val="21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</p:txBody>
      </p:sp>
      <p:pic>
        <p:nvPicPr>
          <p:cNvPr descr="Immagine che contiene testo, schermata, numero, Carattere&#10;&#10;Descrizione generata automaticamente" id="372" name="Google Shape;372;p20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318" l="0" r="0" t="-67"/>
          <a:stretch/>
        </p:blipFill>
        <p:spPr>
          <a:xfrm>
            <a:off x="1275588" y="1079215"/>
            <a:ext cx="4297374" cy="46903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</p:pic>
      <p:sp>
        <p:nvSpPr>
          <p:cNvPr id="373" name="Google Shape;373;p20"/>
          <p:cNvSpPr/>
          <p:nvPr/>
        </p:nvSpPr>
        <p:spPr>
          <a:xfrm>
            <a:off x="1128319" y="2101442"/>
            <a:ext cx="4661916" cy="1090139"/>
          </a:xfrm>
          <a:prstGeom prst="rect">
            <a:avLst/>
          </a:prstGeom>
          <a:solidFill>
            <a:srgbClr val="FFFF00">
              <a:alpha val="14901"/>
            </a:srgbClr>
          </a:solidFill>
          <a:ln cap="flat" cmpd="sng" w="12700">
            <a:solidFill>
              <a:srgbClr val="66615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21"/>
          <p:cNvSpPr txBox="1"/>
          <p:nvPr>
            <p:ph idx="1" type="body"/>
          </p:nvPr>
        </p:nvSpPr>
        <p:spPr>
          <a:xfrm>
            <a:off x="2074254" y="2247495"/>
            <a:ext cx="2980191" cy="3657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E4627"/>
              </a:buClr>
              <a:buSzPts val="2200"/>
              <a:buNone/>
            </a:pPr>
            <a:r>
              <a:rPr lang="it-IT" sz="2200">
                <a:latin typeface="Arial"/>
                <a:ea typeface="Arial"/>
                <a:cs typeface="Arial"/>
                <a:sym typeface="Arial"/>
              </a:rPr>
              <a:t>Una soluzione mirata</a:t>
            </a:r>
            <a:endParaRPr sz="2200"/>
          </a:p>
        </p:txBody>
      </p:sp>
      <p:sp>
        <p:nvSpPr>
          <p:cNvPr id="380" name="Google Shape;380;p21"/>
          <p:cNvSpPr txBox="1"/>
          <p:nvPr/>
        </p:nvSpPr>
        <p:spPr>
          <a:xfrm>
            <a:off x="4947734" y="1134496"/>
            <a:ext cx="2296529" cy="68637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it-IT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Risposta</a:t>
            </a:r>
            <a:endParaRPr/>
          </a:p>
        </p:txBody>
      </p:sp>
      <p:sp>
        <p:nvSpPr>
          <p:cNvPr id="381" name="Google Shape;381;p21"/>
          <p:cNvSpPr txBox="1"/>
          <p:nvPr/>
        </p:nvSpPr>
        <p:spPr>
          <a:xfrm>
            <a:off x="2074254" y="2780126"/>
            <a:ext cx="8043491" cy="22235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36363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2200"/>
              <a:buFont typeface="Arial"/>
              <a:buNone/>
            </a:pPr>
            <a:r>
              <a:rPr b="0" i="0" lang="it-IT" sz="2200" u="none" strike="noStrike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L’analisi condotta non </a:t>
            </a:r>
            <a:r>
              <a:rPr lang="it-IT" sz="2200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reputa strategico ad oggi lo sviluppo di un nuovo vaccino. Tuttavia, i dati a disposizione, suggeriscono che un eventuale sforzo in tale direzione dovrebbe essere ottimizzato </a:t>
            </a:r>
            <a:r>
              <a:rPr b="0" i="0" lang="it-IT" sz="2200" u="none" strike="noStrike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per la fascia di età 60 e oltre e portato avanti nelle regioni del Nord Italia</a:t>
            </a: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7" name="Google Shape;387;p22"/>
          <p:cNvPicPr preferRelativeResize="0"/>
          <p:nvPr/>
        </p:nvPicPr>
        <p:blipFill rotWithShape="1">
          <a:blip r:embed="rId3">
            <a:alphaModFix/>
          </a:blip>
          <a:srcRect b="24979" l="0" r="-1" t="0"/>
          <a:stretch/>
        </p:blipFill>
        <p:spPr>
          <a:xfrm>
            <a:off x="1524" y="10"/>
            <a:ext cx="12188952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p22"/>
          <p:cNvSpPr txBox="1"/>
          <p:nvPr>
            <p:ph type="title"/>
          </p:nvPr>
        </p:nvSpPr>
        <p:spPr>
          <a:xfrm>
            <a:off x="2094287" y="2262899"/>
            <a:ext cx="8003425" cy="1830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Arial"/>
              <a:buNone/>
            </a:pPr>
            <a:r>
              <a:rPr lang="it-IT" sz="5600">
                <a:latin typeface="Arial"/>
                <a:ea typeface="Arial"/>
                <a:cs typeface="Arial"/>
                <a:sym typeface="Arial"/>
              </a:rPr>
              <a:t>Si ringrazia per l’attenzione</a:t>
            </a:r>
            <a:endParaRPr/>
          </a:p>
        </p:txBody>
      </p:sp>
      <p:sp>
        <p:nvSpPr>
          <p:cNvPr id="389" name="Google Shape;389;p22"/>
          <p:cNvSpPr txBox="1"/>
          <p:nvPr>
            <p:ph idx="11" type="ftr"/>
          </p:nvPr>
        </p:nvSpPr>
        <p:spPr>
          <a:xfrm>
            <a:off x="1723841" y="6173787"/>
            <a:ext cx="874431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-IT" sz="1800">
                <a:latin typeface="Arial"/>
                <a:ea typeface="Arial"/>
                <a:cs typeface="Arial"/>
                <a:sym typeface="Arial"/>
              </a:rPr>
              <a:t>RELAZIONE DI ANALISI DATI COVID PER AZIENDA FARMACEUTICA XYFARMA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"/>
          <p:cNvSpPr txBox="1"/>
          <p:nvPr>
            <p:ph type="title"/>
          </p:nvPr>
        </p:nvSpPr>
        <p:spPr>
          <a:xfrm>
            <a:off x="1066800" y="1500288"/>
            <a:ext cx="10058400" cy="5652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it-IT" sz="4000">
                <a:latin typeface="Arial"/>
                <a:ea typeface="Arial"/>
                <a:cs typeface="Arial"/>
                <a:sym typeface="Arial"/>
              </a:rPr>
              <a:t>Sintesi dell’analisi</a:t>
            </a:r>
            <a:endParaRPr/>
          </a:p>
        </p:txBody>
      </p:sp>
      <p:sp>
        <p:nvSpPr>
          <p:cNvPr id="209" name="Google Shape;209;p3"/>
          <p:cNvSpPr txBox="1"/>
          <p:nvPr>
            <p:ph idx="1" type="body"/>
          </p:nvPr>
        </p:nvSpPr>
        <p:spPr>
          <a:xfrm>
            <a:off x="1353312" y="3788579"/>
            <a:ext cx="2875208" cy="8055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90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rPr b="1" lang="it-IT" sz="2200">
                <a:latin typeface="Arial"/>
                <a:ea typeface="Arial"/>
                <a:cs typeface="Arial"/>
                <a:sym typeface="Arial"/>
              </a:rPr>
              <a:t>Introduzione all’analisi</a:t>
            </a:r>
            <a:endParaRPr/>
          </a:p>
          <a:p>
            <a:pPr indent="0" lvl="0" marL="0" rtl="0" algn="ctr">
              <a:lnSpc>
                <a:spcPct val="11111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sz="1800"/>
          </a:p>
        </p:txBody>
      </p:sp>
      <p:sp>
        <p:nvSpPr>
          <p:cNvPr id="210" name="Google Shape;210;p3"/>
          <p:cNvSpPr txBox="1"/>
          <p:nvPr>
            <p:ph idx="2" type="body"/>
          </p:nvPr>
        </p:nvSpPr>
        <p:spPr>
          <a:xfrm>
            <a:off x="4658396" y="3788579"/>
            <a:ext cx="2875208" cy="8055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90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rPr b="1" lang="it-IT" sz="2200">
                <a:latin typeface="Arial"/>
                <a:ea typeface="Arial"/>
                <a:cs typeface="Arial"/>
                <a:sym typeface="Arial"/>
              </a:rPr>
              <a:t>Presentazione dei dati analizzati</a:t>
            </a:r>
            <a:endParaRPr/>
          </a:p>
          <a:p>
            <a:pPr indent="0" lvl="0" marL="0" rtl="0" algn="ctr">
              <a:lnSpc>
                <a:spcPct val="11111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p3"/>
          <p:cNvSpPr txBox="1"/>
          <p:nvPr>
            <p:ph idx="3" type="body"/>
          </p:nvPr>
        </p:nvSpPr>
        <p:spPr>
          <a:xfrm>
            <a:off x="7963480" y="3788579"/>
            <a:ext cx="2945312" cy="8055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90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rPr b="1" lang="it-IT" sz="2200">
                <a:latin typeface="Arial"/>
                <a:ea typeface="Arial"/>
                <a:cs typeface="Arial"/>
                <a:sym typeface="Arial"/>
              </a:rPr>
              <a:t>Risposta argomentata a XYFARMA</a:t>
            </a:r>
            <a:endParaRPr/>
          </a:p>
        </p:txBody>
      </p:sp>
      <p:pic>
        <p:nvPicPr>
          <p:cNvPr descr="Struttura degli strumenti" id="212" name="Google Shape;212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58390" y="2705418"/>
            <a:ext cx="731520" cy="73152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rafico a barre con struttura di andamento in crescita" id="213" name="Google Shape;213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65292" y="2727326"/>
            <a:ext cx="731520" cy="73152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agoma di banconote" id="214" name="Google Shape;214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171940" y="2739633"/>
            <a:ext cx="731520" cy="7315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4"/>
          <p:cNvSpPr txBox="1"/>
          <p:nvPr>
            <p:ph type="ctrTitle"/>
          </p:nvPr>
        </p:nvSpPr>
        <p:spPr>
          <a:xfrm>
            <a:off x="6422701" y="1143000"/>
            <a:ext cx="4599377" cy="131638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it-IT">
                <a:latin typeface="Arial"/>
                <a:ea typeface="Arial"/>
                <a:cs typeface="Arial"/>
                <a:sym typeface="Arial"/>
              </a:rPr>
              <a:t>Introduzione all’analisi</a:t>
            </a:r>
            <a:endParaRPr/>
          </a:p>
        </p:txBody>
      </p:sp>
      <p:pic>
        <p:nvPicPr>
          <p:cNvPr descr="Immagine che contiene testo, schermata, numero, software&#10;&#10;Descrizione generata automaticamente" id="221" name="Google Shape;221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08176" y="1143000"/>
            <a:ext cx="4000498" cy="457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4"/>
          <p:cNvSpPr txBox="1"/>
          <p:nvPr/>
        </p:nvSpPr>
        <p:spPr>
          <a:xfrm>
            <a:off x="6422702" y="2869135"/>
            <a:ext cx="4599377" cy="20697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it-IT" sz="2200" u="none" cap="none" strike="noStrike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Repository GitHub: </a:t>
            </a:r>
            <a:endParaRPr/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2200"/>
              <a:buFont typeface="Arial"/>
              <a:buChar char="•"/>
            </a:pPr>
            <a:r>
              <a:rPr b="0" i="0" lang="it-IT" sz="2200" u="none" cap="none" strike="noStrike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COVID-19 per contagi e decessi </a:t>
            </a:r>
            <a:endParaRPr/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2200"/>
              <a:buFont typeface="Arial"/>
              <a:buChar char="•"/>
            </a:pPr>
            <a:r>
              <a:rPr b="0" i="0" lang="it-IT" sz="2200" u="none" cap="none" strike="noStrike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covid19-opendata-vaccini per guariti e vaccinati</a:t>
            </a:r>
            <a:endParaRPr b="0" i="0" sz="2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5"/>
          <p:cNvSpPr txBox="1"/>
          <p:nvPr>
            <p:ph idx="1" type="body"/>
          </p:nvPr>
        </p:nvSpPr>
        <p:spPr>
          <a:xfrm>
            <a:off x="1258899" y="1596723"/>
            <a:ext cx="4114800" cy="3635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E4627"/>
              </a:buClr>
              <a:buSzPts val="2200"/>
              <a:buNone/>
            </a:pPr>
            <a:r>
              <a:rPr b="1" i="0" lang="it-IT" sz="2200" u="none" strike="noStrike">
                <a:latin typeface="Arial"/>
                <a:ea typeface="Arial"/>
                <a:cs typeface="Arial"/>
                <a:sym typeface="Arial"/>
              </a:rPr>
              <a:t>Descrizione del Contenuto</a:t>
            </a:r>
            <a:endParaRPr b="1" sz="2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p5"/>
          <p:cNvSpPr txBox="1"/>
          <p:nvPr>
            <p:ph idx="2" type="body"/>
          </p:nvPr>
        </p:nvSpPr>
        <p:spPr>
          <a:xfrm>
            <a:off x="1258899" y="1960262"/>
            <a:ext cx="4114800" cy="4395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800"/>
              <a:buNone/>
            </a:pPr>
            <a:r>
              <a:rPr lang="it-IT" sz="1800">
                <a:solidFill>
                  <a:srgbClr val="374151"/>
                </a:solidFill>
              </a:rPr>
              <a:t>Fonte: Protezione Civile</a:t>
            </a:r>
            <a:endParaRPr/>
          </a:p>
        </p:txBody>
      </p:sp>
      <p:sp>
        <p:nvSpPr>
          <p:cNvPr id="230" name="Google Shape;230;p5"/>
          <p:cNvSpPr txBox="1"/>
          <p:nvPr>
            <p:ph idx="3" type="body"/>
          </p:nvPr>
        </p:nvSpPr>
        <p:spPr>
          <a:xfrm>
            <a:off x="1258899" y="3429000"/>
            <a:ext cx="4114800" cy="3062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E4627"/>
              </a:buClr>
              <a:buSzPts val="2200"/>
              <a:buNone/>
            </a:pPr>
            <a:r>
              <a:rPr b="1" lang="it-IT" sz="2200">
                <a:latin typeface="Arial"/>
                <a:ea typeface="Arial"/>
                <a:cs typeface="Arial"/>
                <a:sym typeface="Arial"/>
              </a:rPr>
              <a:t>Classificazione dei File</a:t>
            </a:r>
            <a:endParaRPr/>
          </a:p>
        </p:txBody>
      </p:sp>
      <p:sp>
        <p:nvSpPr>
          <p:cNvPr id="231" name="Google Shape;231;p5"/>
          <p:cNvSpPr txBox="1"/>
          <p:nvPr>
            <p:ph idx="4" type="body"/>
          </p:nvPr>
        </p:nvSpPr>
        <p:spPr>
          <a:xfrm>
            <a:off x="1258899" y="4086553"/>
            <a:ext cx="4933028" cy="15090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800"/>
              <a:buNone/>
            </a:pPr>
            <a:r>
              <a:rPr lang="it-IT" sz="1800">
                <a:solidFill>
                  <a:srgbClr val="374151"/>
                </a:solidFill>
              </a:rPr>
              <a:t>dpc-covid19-ita-regioni</a:t>
            </a:r>
            <a:endParaRPr/>
          </a:p>
          <a:p>
            <a:pPr indent="0" lvl="0" marL="0" rtl="0" algn="l">
              <a:lnSpc>
                <a:spcPct val="166666"/>
              </a:lnSpc>
              <a:spcBef>
                <a:spcPts val="1000"/>
              </a:spcBef>
              <a:spcAft>
                <a:spcPts val="0"/>
              </a:spcAft>
              <a:buClr>
                <a:srgbClr val="374151"/>
              </a:buClr>
              <a:buSzPts val="1800"/>
              <a:buNone/>
            </a:pPr>
            <a:r>
              <a:rPr lang="it-IT" sz="1800">
                <a:solidFill>
                  <a:srgbClr val="374151"/>
                </a:solidFill>
              </a:rPr>
              <a:t>copertura_vaccinale</a:t>
            </a:r>
            <a:endParaRPr sz="1800">
              <a:solidFill>
                <a:srgbClr val="374151"/>
              </a:solidFill>
            </a:endParaRPr>
          </a:p>
          <a:p>
            <a:pPr indent="0" lvl="0" marL="0" rtl="0" algn="l">
              <a:lnSpc>
                <a:spcPct val="166666"/>
              </a:lnSpc>
              <a:spcBef>
                <a:spcPts val="1000"/>
              </a:spcBef>
              <a:spcAft>
                <a:spcPts val="0"/>
              </a:spcAft>
              <a:buClr>
                <a:srgbClr val="374151"/>
              </a:buClr>
              <a:buSzPts val="1800"/>
              <a:buNone/>
            </a:pPr>
            <a:r>
              <a:rPr lang="it-IT" sz="1800">
                <a:solidFill>
                  <a:srgbClr val="374151"/>
                </a:solidFill>
              </a:rPr>
              <a:t>somministrazioni-vaccini-summary-latest</a:t>
            </a:r>
            <a:endParaRPr sz="1800">
              <a:solidFill>
                <a:srgbClr val="374151"/>
              </a:solidFill>
            </a:endParaRPr>
          </a:p>
        </p:txBody>
      </p:sp>
      <p:sp>
        <p:nvSpPr>
          <p:cNvPr id="232" name="Google Shape;232;p5"/>
          <p:cNvSpPr txBox="1"/>
          <p:nvPr>
            <p:ph idx="9" type="body"/>
          </p:nvPr>
        </p:nvSpPr>
        <p:spPr>
          <a:xfrm>
            <a:off x="7568054" y="1848984"/>
            <a:ext cx="3263446" cy="3635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E4627"/>
              </a:buClr>
              <a:buSzPts val="2200"/>
              <a:buNone/>
            </a:pPr>
            <a:r>
              <a:rPr b="1" i="0" lang="it-IT" sz="2200" u="none" strike="noStrike">
                <a:latin typeface="Arial"/>
                <a:ea typeface="Arial"/>
                <a:cs typeface="Arial"/>
                <a:sym typeface="Arial"/>
              </a:rPr>
              <a:t>Metadati</a:t>
            </a:r>
            <a:endParaRPr sz="2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p5"/>
          <p:cNvSpPr txBox="1"/>
          <p:nvPr>
            <p:ph idx="13" type="body"/>
          </p:nvPr>
        </p:nvSpPr>
        <p:spPr>
          <a:xfrm>
            <a:off x="7568054" y="2212523"/>
            <a:ext cx="3263447" cy="30455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800"/>
              <a:buFont typeface="Arial"/>
              <a:buChar char="•"/>
            </a:pPr>
            <a:r>
              <a:rPr lang="it-IT" sz="1800">
                <a:solidFill>
                  <a:srgbClr val="374151"/>
                </a:solidFill>
              </a:rPr>
              <a:t>Metadati descrittivi</a:t>
            </a:r>
            <a:endParaRPr/>
          </a:p>
          <a:p>
            <a:pPr indent="-342900" lvl="0" marL="342900" rtl="0" algn="l">
              <a:lnSpc>
                <a:spcPct val="166666"/>
              </a:lnSpc>
              <a:spcBef>
                <a:spcPts val="1000"/>
              </a:spcBef>
              <a:spcAft>
                <a:spcPts val="0"/>
              </a:spcAft>
              <a:buClr>
                <a:srgbClr val="374151"/>
              </a:buClr>
              <a:buSzPts val="1800"/>
              <a:buFont typeface="Arial"/>
              <a:buChar char="•"/>
            </a:pPr>
            <a:r>
              <a:rPr lang="it-IT" sz="1800">
                <a:solidFill>
                  <a:srgbClr val="374151"/>
                </a:solidFill>
              </a:rPr>
              <a:t>Metadati amministrativi e gestionali: COVID-19&gt;Aggiornamento e flussi di dati&gt;infografiche</a:t>
            </a:r>
            <a:endParaRPr/>
          </a:p>
          <a:p>
            <a:pPr indent="-342900" lvl="0" marL="342900" rtl="0" algn="l">
              <a:lnSpc>
                <a:spcPct val="166666"/>
              </a:lnSpc>
              <a:spcBef>
                <a:spcPts val="1000"/>
              </a:spcBef>
              <a:spcAft>
                <a:spcPts val="0"/>
              </a:spcAft>
              <a:buClr>
                <a:srgbClr val="374151"/>
              </a:buClr>
              <a:buSzPts val="1800"/>
              <a:buFont typeface="Arial"/>
              <a:buChar char="•"/>
            </a:pPr>
            <a:r>
              <a:rPr lang="it-IT" sz="1800">
                <a:solidFill>
                  <a:srgbClr val="374151"/>
                </a:solidFill>
              </a:rPr>
              <a:t>Metadato strutturale: Struttura della repository</a:t>
            </a:r>
            <a:endParaRPr/>
          </a:p>
          <a:p>
            <a:pPr indent="0" lvl="0" marL="0" rtl="0" algn="l">
              <a:lnSpc>
                <a:spcPct val="12222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sz="1800"/>
          </a:p>
        </p:txBody>
      </p:sp>
      <p:sp>
        <p:nvSpPr>
          <p:cNvPr id="234" name="Google Shape;234;p5"/>
          <p:cNvSpPr/>
          <p:nvPr/>
        </p:nvSpPr>
        <p:spPr>
          <a:xfrm>
            <a:off x="5603062" y="4136672"/>
            <a:ext cx="301800" cy="2784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chemeClr val="accent1"/>
          </a:solidFill>
          <a:ln cap="flat" cmpd="sng" w="12700">
            <a:solidFill>
              <a:srgbClr val="66615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p5"/>
          <p:cNvSpPr/>
          <p:nvPr/>
        </p:nvSpPr>
        <p:spPr>
          <a:xfrm>
            <a:off x="6033271" y="4136622"/>
            <a:ext cx="301800" cy="2784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chemeClr val="accent1"/>
          </a:solidFill>
          <a:ln cap="flat" cmpd="sng" w="12700">
            <a:solidFill>
              <a:srgbClr val="66615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p5"/>
          <p:cNvSpPr/>
          <p:nvPr/>
        </p:nvSpPr>
        <p:spPr>
          <a:xfrm>
            <a:off x="5603062" y="4630633"/>
            <a:ext cx="301706" cy="278498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chemeClr val="accent1"/>
          </a:solidFill>
          <a:ln cap="flat" cmpd="sng" w="12700">
            <a:solidFill>
              <a:srgbClr val="66615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p5"/>
          <p:cNvSpPr/>
          <p:nvPr/>
        </p:nvSpPr>
        <p:spPr>
          <a:xfrm>
            <a:off x="6033196" y="4638181"/>
            <a:ext cx="301706" cy="278498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chemeClr val="accent1"/>
          </a:solidFill>
          <a:ln cap="flat" cmpd="sng" w="12700">
            <a:solidFill>
              <a:srgbClr val="66615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p5"/>
          <p:cNvSpPr/>
          <p:nvPr/>
        </p:nvSpPr>
        <p:spPr>
          <a:xfrm>
            <a:off x="5603787" y="5258072"/>
            <a:ext cx="301800" cy="2784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chemeClr val="accent1"/>
          </a:solidFill>
          <a:ln cap="flat" cmpd="sng" w="12700">
            <a:solidFill>
              <a:srgbClr val="66615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p5"/>
          <p:cNvSpPr/>
          <p:nvPr/>
        </p:nvSpPr>
        <p:spPr>
          <a:xfrm>
            <a:off x="6033234" y="5258020"/>
            <a:ext cx="301800" cy="2784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chemeClr val="accent1"/>
          </a:solidFill>
          <a:ln cap="flat" cmpd="sng" w="12700">
            <a:solidFill>
              <a:srgbClr val="66615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p5"/>
          <p:cNvSpPr/>
          <p:nvPr/>
        </p:nvSpPr>
        <p:spPr>
          <a:xfrm>
            <a:off x="6462677" y="5258020"/>
            <a:ext cx="301800" cy="2784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chemeClr val="accent1"/>
          </a:solidFill>
          <a:ln cap="flat" cmpd="sng" w="12700">
            <a:solidFill>
              <a:srgbClr val="66615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6"/>
          <p:cNvSpPr txBox="1"/>
          <p:nvPr>
            <p:ph idx="5" type="body"/>
          </p:nvPr>
        </p:nvSpPr>
        <p:spPr>
          <a:xfrm>
            <a:off x="3406267" y="1097585"/>
            <a:ext cx="5379465" cy="5280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61111"/>
              </a:lnSpc>
              <a:spcBef>
                <a:spcPts val="0"/>
              </a:spcBef>
              <a:spcAft>
                <a:spcPts val="0"/>
              </a:spcAft>
              <a:buClr>
                <a:srgbClr val="AE4627"/>
              </a:buClr>
              <a:buSzPts val="3600"/>
              <a:buNone/>
            </a:pPr>
            <a:r>
              <a:rPr b="1" lang="it-IT" sz="3600">
                <a:latin typeface="Arial"/>
                <a:ea typeface="Arial"/>
                <a:cs typeface="Arial"/>
                <a:sym typeface="Arial"/>
              </a:rPr>
              <a:t>Descrizione dei Campi</a:t>
            </a:r>
            <a:endParaRPr/>
          </a:p>
        </p:txBody>
      </p:sp>
      <p:graphicFrame>
        <p:nvGraphicFramePr>
          <p:cNvPr id="247" name="Google Shape;247;p6"/>
          <p:cNvGraphicFramePr/>
          <p:nvPr/>
        </p:nvGraphicFramePr>
        <p:xfrm>
          <a:off x="2031999" y="4515152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{00D0D312-0FF7-4751-88D5-748474A312CD}</a:tableStyleId>
              </a:tblPr>
              <a:tblGrid>
                <a:gridCol w="1625600"/>
                <a:gridCol w="1727200"/>
                <a:gridCol w="1524000"/>
                <a:gridCol w="1625600"/>
                <a:gridCol w="162560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600" u="none" cap="none" strike="noStrike">
                          <a:solidFill>
                            <a:schemeClr val="dk1"/>
                          </a:solidFill>
                        </a:rPr>
                        <a:t>nome_area</a:t>
                      </a:r>
                      <a:endParaRPr sz="16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rPr lang="it-IT" sz="1600">
                          <a:solidFill>
                            <a:schemeClr val="dk1"/>
                          </a:solidFill>
                        </a:rPr>
                        <a:t>Fascia_anagrafica</a:t>
                      </a:r>
                      <a:endParaRPr sz="16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600">
                          <a:solidFill>
                            <a:schemeClr val="dk1"/>
                          </a:solidFill>
                        </a:rPr>
                        <a:t>guariti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600">
                          <a:solidFill>
                            <a:schemeClr val="dk1"/>
                          </a:solidFill>
                        </a:rPr>
                        <a:t>vaccinati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600">
                          <a:solidFill>
                            <a:schemeClr val="dk1"/>
                          </a:solidFill>
                        </a:rPr>
                        <a:t>Testo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600">
                          <a:solidFill>
                            <a:schemeClr val="dk1"/>
                          </a:solidFill>
                        </a:rPr>
                        <a:t>Testo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600">
                          <a:solidFill>
                            <a:schemeClr val="dk1"/>
                          </a:solidFill>
                        </a:rPr>
                        <a:t>Numero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600">
                          <a:solidFill>
                            <a:schemeClr val="dk1"/>
                          </a:solidFill>
                        </a:rPr>
                        <a:t>Numero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graphicFrame>
        <p:nvGraphicFramePr>
          <p:cNvPr id="248" name="Google Shape;248;p6"/>
          <p:cNvGraphicFramePr/>
          <p:nvPr/>
        </p:nvGraphicFramePr>
        <p:xfrm>
          <a:off x="2031999" y="231648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{00D0D312-0FF7-4751-88D5-748474A312CD}</a:tableStyleId>
              </a:tblPr>
              <a:tblGrid>
                <a:gridCol w="1625600"/>
                <a:gridCol w="1625600"/>
                <a:gridCol w="1625600"/>
                <a:gridCol w="1625600"/>
                <a:gridCol w="162560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600">
                          <a:solidFill>
                            <a:schemeClr val="dk1"/>
                          </a:solidFill>
                        </a:rPr>
                        <a:t>data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600">
                          <a:solidFill>
                            <a:schemeClr val="dk1"/>
                          </a:solidFill>
                        </a:rPr>
                        <a:t>denominazione_regione</a:t>
                      </a:r>
                      <a:endParaRPr sz="16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800">
                          <a:solidFill>
                            <a:schemeClr val="dk1"/>
                          </a:solidFill>
                        </a:rPr>
                        <a:t>totale_positivi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800">
                          <a:solidFill>
                            <a:schemeClr val="dk1"/>
                          </a:solidFill>
                        </a:rPr>
                        <a:t>dimessi_guariti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800">
                          <a:solidFill>
                            <a:schemeClr val="dk1"/>
                          </a:solidFill>
                        </a:rPr>
                        <a:t>deceduti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800">
                          <a:solidFill>
                            <a:schemeClr val="dk1"/>
                          </a:solidFill>
                        </a:rPr>
                        <a:t>Data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800">
                          <a:solidFill>
                            <a:schemeClr val="dk1"/>
                          </a:solidFill>
                        </a:rPr>
                        <a:t>Testo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800">
                          <a:solidFill>
                            <a:schemeClr val="dk1"/>
                          </a:solidFill>
                        </a:rPr>
                        <a:t>Numero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800">
                          <a:solidFill>
                            <a:schemeClr val="dk1"/>
                          </a:solidFill>
                        </a:rPr>
                        <a:t>Numero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800">
                          <a:solidFill>
                            <a:schemeClr val="dk1"/>
                          </a:solidFill>
                        </a:rPr>
                        <a:t>Numero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sp>
        <p:nvSpPr>
          <p:cNvPr id="249" name="Google Shape;249;p6"/>
          <p:cNvSpPr txBox="1"/>
          <p:nvPr/>
        </p:nvSpPr>
        <p:spPr>
          <a:xfrm>
            <a:off x="2032000" y="1848984"/>
            <a:ext cx="8128000" cy="3635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E4627"/>
              </a:buClr>
              <a:buSzPts val="2200"/>
              <a:buFont typeface="Arial"/>
              <a:buNone/>
            </a:pPr>
            <a:r>
              <a:rPr b="1" i="0" lang="it-IT" sz="2200" u="none" cap="none" strike="noStrike">
                <a:solidFill>
                  <a:srgbClr val="AE4627"/>
                </a:solidFill>
                <a:latin typeface="Arial"/>
                <a:ea typeface="Arial"/>
                <a:cs typeface="Arial"/>
                <a:sym typeface="Arial"/>
              </a:rPr>
              <a:t>dpc-covid19-ita-regioni</a:t>
            </a:r>
            <a:endParaRPr b="0" i="0" sz="2200" u="none" cap="none" strike="noStrike">
              <a:solidFill>
                <a:srgbClr val="AE462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" name="Google Shape;250;p6"/>
          <p:cNvSpPr txBox="1"/>
          <p:nvPr/>
        </p:nvSpPr>
        <p:spPr>
          <a:xfrm>
            <a:off x="2031999" y="4033384"/>
            <a:ext cx="8128000" cy="3635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E4627"/>
              </a:buClr>
              <a:buSzPts val="2200"/>
              <a:buFont typeface="Arial"/>
              <a:buNone/>
            </a:pPr>
            <a:r>
              <a:rPr b="1" i="0" lang="it-IT" sz="2200" u="none" cap="none" strike="noStrike">
                <a:solidFill>
                  <a:srgbClr val="AE4627"/>
                </a:solidFill>
                <a:latin typeface="Arial"/>
                <a:ea typeface="Arial"/>
                <a:cs typeface="Arial"/>
                <a:sym typeface="Arial"/>
              </a:rPr>
              <a:t>copertura_vaccinale</a:t>
            </a:r>
            <a:endParaRPr b="0" i="0" sz="2200" u="none" cap="none" strike="noStrike">
              <a:solidFill>
                <a:srgbClr val="AE4627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7"/>
          <p:cNvSpPr txBox="1"/>
          <p:nvPr/>
        </p:nvSpPr>
        <p:spPr>
          <a:xfrm>
            <a:off x="3406267" y="1097585"/>
            <a:ext cx="5379465" cy="5280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61111"/>
              </a:lnSpc>
              <a:spcBef>
                <a:spcPts val="0"/>
              </a:spcBef>
              <a:spcAft>
                <a:spcPts val="0"/>
              </a:spcAft>
              <a:buClr>
                <a:srgbClr val="AE4627"/>
              </a:buClr>
              <a:buSzPts val="3600"/>
              <a:buFont typeface="Arial"/>
              <a:buNone/>
            </a:pPr>
            <a:r>
              <a:rPr b="1" i="0" lang="it-IT" sz="3600" u="none" cap="none" strike="noStrike">
                <a:solidFill>
                  <a:srgbClr val="AE4627"/>
                </a:solidFill>
                <a:latin typeface="Arial"/>
                <a:ea typeface="Arial"/>
                <a:cs typeface="Arial"/>
                <a:sym typeface="Arial"/>
              </a:rPr>
              <a:t>Descrizione dei Campi</a:t>
            </a:r>
            <a:endParaRPr b="1" i="0" sz="3600" u="none" cap="none" strike="noStrike">
              <a:solidFill>
                <a:srgbClr val="AE462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7"/>
          <p:cNvSpPr txBox="1"/>
          <p:nvPr/>
        </p:nvSpPr>
        <p:spPr>
          <a:xfrm>
            <a:off x="2032000" y="1848984"/>
            <a:ext cx="8128000" cy="3635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E4627"/>
              </a:buClr>
              <a:buSzPts val="2200"/>
              <a:buFont typeface="Arial"/>
              <a:buNone/>
            </a:pPr>
            <a:r>
              <a:rPr b="1" i="0" lang="it-IT" sz="2200" u="none" cap="none" strike="noStrike">
                <a:solidFill>
                  <a:srgbClr val="AE4627"/>
                </a:solidFill>
                <a:latin typeface="Arial"/>
                <a:ea typeface="Arial"/>
                <a:cs typeface="Arial"/>
                <a:sym typeface="Arial"/>
              </a:rPr>
              <a:t>somministrazioni-vaccini-summary-latest</a:t>
            </a:r>
            <a:endParaRPr b="0" i="0" sz="2200" u="none" cap="none" strike="noStrike">
              <a:solidFill>
                <a:srgbClr val="AE462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57" name="Google Shape;257;p7"/>
          <p:cNvGraphicFramePr/>
          <p:nvPr/>
        </p:nvGraphicFramePr>
        <p:xfrm>
          <a:off x="2032001" y="2480244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{00D0D312-0FF7-4751-88D5-748474A312CD}</a:tableStyleId>
              </a:tblPr>
              <a:tblGrid>
                <a:gridCol w="2071050"/>
                <a:gridCol w="2071050"/>
                <a:gridCol w="207105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600">
                          <a:solidFill>
                            <a:schemeClr val="dk1"/>
                          </a:solidFill>
                        </a:rPr>
                        <a:t>data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600">
                          <a:solidFill>
                            <a:schemeClr val="dk1"/>
                          </a:solidFill>
                        </a:rPr>
                        <a:t>reg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800">
                          <a:solidFill>
                            <a:schemeClr val="dk1"/>
                          </a:solidFill>
                        </a:rPr>
                        <a:t>totale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800">
                          <a:solidFill>
                            <a:schemeClr val="dk1"/>
                          </a:solidFill>
                        </a:rPr>
                        <a:t>Data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800">
                          <a:solidFill>
                            <a:schemeClr val="dk1"/>
                          </a:solidFill>
                        </a:rPr>
                        <a:t>Testo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800">
                          <a:solidFill>
                            <a:schemeClr val="dk1"/>
                          </a:solidFill>
                        </a:rPr>
                        <a:t>Numero</a:t>
                      </a:r>
                      <a:endParaRPr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oto di una pianta accanto a un divano" id="263" name="Google Shape;263;p8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" y="-37133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  <p:sp>
        <p:nvSpPr>
          <p:cNvPr id="264" name="Google Shape;264;p8"/>
          <p:cNvSpPr txBox="1"/>
          <p:nvPr>
            <p:ph type="title"/>
          </p:nvPr>
        </p:nvSpPr>
        <p:spPr>
          <a:xfrm>
            <a:off x="4961896" y="224537"/>
            <a:ext cx="6908287" cy="6273737"/>
          </a:xfrm>
          <a:prstGeom prst="rect">
            <a:avLst/>
          </a:prstGeom>
          <a:solidFill>
            <a:schemeClr val="lt1">
              <a:alpha val="89803"/>
            </a:schemeClr>
          </a:solidFill>
          <a:ln>
            <a:noFill/>
          </a:ln>
        </p:spPr>
        <p:txBody>
          <a:bodyPr anchorCtr="0" anchor="t" bIns="45700" lIns="612625" spcFirstLastPara="1" rIns="457200" wrap="square" tIns="82295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E4627"/>
              </a:buClr>
              <a:buSzPts val="3600"/>
              <a:buFont typeface="Arial"/>
              <a:buNone/>
            </a:pPr>
            <a:r>
              <a:rPr lang="it-IT">
                <a:solidFill>
                  <a:srgbClr val="AE4627"/>
                </a:solidFill>
                <a:latin typeface="Arial"/>
                <a:ea typeface="Arial"/>
                <a:cs typeface="Arial"/>
                <a:sym typeface="Arial"/>
              </a:rPr>
              <a:t>Domande e strumenti</a:t>
            </a:r>
            <a:endParaRPr/>
          </a:p>
        </p:txBody>
      </p:sp>
      <p:sp>
        <p:nvSpPr>
          <p:cNvPr id="265" name="Google Shape;265;p8"/>
          <p:cNvSpPr txBox="1"/>
          <p:nvPr>
            <p:ph idx="1" type="body"/>
          </p:nvPr>
        </p:nvSpPr>
        <p:spPr>
          <a:xfrm>
            <a:off x="5253545" y="1763511"/>
            <a:ext cx="6324987" cy="18198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57200" lvl="0" marL="457200" rtl="0" algn="l">
              <a:lnSpc>
                <a:spcPct val="15909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2200"/>
              <a:buFont typeface="Arial"/>
              <a:buAutoNum type="arabicPeriod"/>
            </a:pPr>
            <a:r>
              <a:rPr lang="it-IT" sz="2200">
                <a:solidFill>
                  <a:srgbClr val="374151"/>
                </a:solidFill>
              </a:rPr>
              <a:t>T</a:t>
            </a:r>
            <a:r>
              <a:rPr b="0" i="0" lang="it-IT" sz="2200" u="none" strike="noStrike">
                <a:solidFill>
                  <a:srgbClr val="374151"/>
                </a:solidFill>
              </a:rPr>
              <a:t>empistiche per sviluppo e commercializzazione </a:t>
            </a:r>
            <a:endParaRPr/>
          </a:p>
          <a:p>
            <a:pPr indent="-457200" lvl="0" marL="457200" rtl="0" algn="l">
              <a:lnSpc>
                <a:spcPct val="159090"/>
              </a:lnSpc>
              <a:spcBef>
                <a:spcPts val="1000"/>
              </a:spcBef>
              <a:spcAft>
                <a:spcPts val="0"/>
              </a:spcAft>
              <a:buClr>
                <a:srgbClr val="374151"/>
              </a:buClr>
              <a:buSzPts val="2200"/>
              <a:buFont typeface="Arial"/>
              <a:buAutoNum type="arabicPeriod"/>
            </a:pPr>
            <a:r>
              <a:rPr lang="it-IT" sz="2200">
                <a:solidFill>
                  <a:srgbClr val="374151"/>
                </a:solidFill>
              </a:rPr>
              <a:t>T</a:t>
            </a:r>
            <a:r>
              <a:rPr b="0" i="0" lang="it-IT" sz="2200" u="none" strike="noStrike">
                <a:solidFill>
                  <a:srgbClr val="374151"/>
                </a:solidFill>
              </a:rPr>
              <a:t>arget di riferimento</a:t>
            </a:r>
            <a:endParaRPr/>
          </a:p>
          <a:p>
            <a:pPr indent="-457200" lvl="0" marL="457200" rtl="0" algn="l">
              <a:lnSpc>
                <a:spcPct val="159090"/>
              </a:lnSpc>
              <a:spcBef>
                <a:spcPts val="1000"/>
              </a:spcBef>
              <a:spcAft>
                <a:spcPts val="0"/>
              </a:spcAft>
              <a:buClr>
                <a:srgbClr val="374151"/>
              </a:buClr>
              <a:buSzPts val="2200"/>
              <a:buFont typeface="Arial"/>
              <a:buAutoNum type="arabicPeriod"/>
            </a:pPr>
            <a:r>
              <a:rPr lang="it-IT" sz="2200">
                <a:solidFill>
                  <a:srgbClr val="374151"/>
                </a:solidFill>
              </a:rPr>
              <a:t>P</a:t>
            </a:r>
            <a:r>
              <a:rPr b="0" i="0" lang="it-IT" sz="2200" u="none" strike="noStrike">
                <a:solidFill>
                  <a:srgbClr val="374151"/>
                </a:solidFill>
              </a:rPr>
              <a:t>osizione desiderata nel mercato</a:t>
            </a:r>
            <a:endParaRPr sz="2200"/>
          </a:p>
        </p:txBody>
      </p:sp>
      <p:sp>
        <p:nvSpPr>
          <p:cNvPr id="266" name="Google Shape;266;p8"/>
          <p:cNvSpPr txBox="1"/>
          <p:nvPr/>
        </p:nvSpPr>
        <p:spPr>
          <a:xfrm>
            <a:off x="5253544" y="4130892"/>
            <a:ext cx="6324987" cy="18198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/>
          </a:bodyPr>
          <a:lstStyle/>
          <a:p>
            <a:pPr indent="-457200" lvl="0" marL="457200" marR="0" rtl="0" algn="l">
              <a:lnSpc>
                <a:spcPct val="145833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ct val="100000"/>
              <a:buFont typeface="Arial"/>
              <a:buAutoNum type="arabicPeriod"/>
            </a:pPr>
            <a:r>
              <a:rPr b="0" i="0" lang="it-IT" sz="2400" u="none" cap="none" strike="noStrike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Interviste strutturate</a:t>
            </a:r>
            <a:endParaRPr/>
          </a:p>
          <a:p>
            <a:pPr indent="-457200" lvl="0" marL="457200" marR="0" rtl="0" algn="l">
              <a:lnSpc>
                <a:spcPct val="145833"/>
              </a:lnSpc>
              <a:spcBef>
                <a:spcPts val="1000"/>
              </a:spcBef>
              <a:spcAft>
                <a:spcPts val="0"/>
              </a:spcAft>
              <a:buClr>
                <a:srgbClr val="111111"/>
              </a:buClr>
              <a:buSzPct val="100000"/>
              <a:buFont typeface="Arial"/>
              <a:buAutoNum type="arabicPeriod"/>
            </a:pPr>
            <a:r>
              <a:rPr b="0" i="0" lang="it-IT" sz="2400" u="none" cap="none" strike="noStrike">
                <a:solidFill>
                  <a:srgbClr val="111111"/>
                </a:solidFill>
                <a:latin typeface="Arial"/>
                <a:ea typeface="Arial"/>
                <a:cs typeface="Arial"/>
                <a:sym typeface="Arial"/>
              </a:rPr>
              <a:t>Analisi della concorrenza e delle best practice</a:t>
            </a:r>
            <a:endParaRPr/>
          </a:p>
          <a:p>
            <a:pPr indent="-457200" lvl="0" marL="457200" marR="0" rtl="0" algn="l">
              <a:lnSpc>
                <a:spcPct val="145833"/>
              </a:lnSpc>
              <a:spcBef>
                <a:spcPts val="1000"/>
              </a:spcBef>
              <a:spcAft>
                <a:spcPts val="0"/>
              </a:spcAft>
              <a:buClr>
                <a:srgbClr val="111111"/>
              </a:buClr>
              <a:buSzPct val="100000"/>
              <a:buFont typeface="Arial"/>
              <a:buAutoNum type="arabicPeriod"/>
            </a:pPr>
            <a:r>
              <a:rPr b="0" i="0" lang="it-IT" sz="2400" u="none" cap="none" strike="noStrike">
                <a:solidFill>
                  <a:srgbClr val="111111"/>
                </a:solidFill>
                <a:latin typeface="Arial"/>
                <a:ea typeface="Arial"/>
                <a:cs typeface="Arial"/>
                <a:sym typeface="Arial"/>
              </a:rPr>
              <a:t>Sondaggi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9"/>
          <p:cNvSpPr txBox="1"/>
          <p:nvPr/>
        </p:nvSpPr>
        <p:spPr>
          <a:xfrm>
            <a:off x="838200" y="450629"/>
            <a:ext cx="10515600" cy="6400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b="1" i="0" lang="it-IT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Presentazione dei dati analizzati</a:t>
            </a:r>
            <a:endParaRPr/>
          </a:p>
        </p:txBody>
      </p:sp>
      <p:pic>
        <p:nvPicPr>
          <p:cNvPr descr="Grafico finanziario digitale" id="273" name="Google Shape;273;p9"/>
          <p:cNvPicPr preferRelativeResize="0"/>
          <p:nvPr/>
        </p:nvPicPr>
        <p:blipFill rotWithShape="1">
          <a:blip r:embed="rId3">
            <a:alphaModFix/>
          </a:blip>
          <a:srcRect b="-120" l="2005" r="3725" t="26556"/>
          <a:stretch/>
        </p:blipFill>
        <p:spPr>
          <a:xfrm>
            <a:off x="-17114" y="1498697"/>
            <a:ext cx="12209114" cy="5359303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  <p:sp>
        <p:nvSpPr>
          <p:cNvPr id="275" name="Google Shape;275;p9"/>
          <p:cNvSpPr/>
          <p:nvPr/>
        </p:nvSpPr>
        <p:spPr>
          <a:xfrm>
            <a:off x="0" y="1498698"/>
            <a:ext cx="12192000" cy="5313560"/>
          </a:xfrm>
          <a:prstGeom prst="rect">
            <a:avLst/>
          </a:prstGeom>
          <a:solidFill>
            <a:schemeClr val="dk1">
              <a:alpha val="60000"/>
            </a:schemeClr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9"/>
          <p:cNvSpPr txBox="1"/>
          <p:nvPr/>
        </p:nvSpPr>
        <p:spPr>
          <a:xfrm>
            <a:off x="615942" y="1972252"/>
            <a:ext cx="6096772" cy="92775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b="1" i="0" lang="it-IT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1) Maschera e grafico dei contagiati per regione</a:t>
            </a:r>
            <a:endParaRPr/>
          </a:p>
        </p:txBody>
      </p:sp>
      <p:sp>
        <p:nvSpPr>
          <p:cNvPr id="277" name="Google Shape;277;p9"/>
          <p:cNvSpPr txBox="1"/>
          <p:nvPr/>
        </p:nvSpPr>
        <p:spPr>
          <a:xfrm>
            <a:off x="615942" y="3129209"/>
            <a:ext cx="6096772" cy="17543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it-IT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2) Colonna calcolata: rapporto vaccinati - deceduti</a:t>
            </a:r>
            <a:endParaRPr/>
          </a:p>
        </p:txBody>
      </p:sp>
      <p:sp>
        <p:nvSpPr>
          <p:cNvPr id="278" name="Google Shape;278;p9"/>
          <p:cNvSpPr txBox="1"/>
          <p:nvPr/>
        </p:nvSpPr>
        <p:spPr>
          <a:xfrm>
            <a:off x="609740" y="5112738"/>
            <a:ext cx="4371694" cy="10016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b="1" i="0" lang="it-IT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3) Grafici: contagi, guariti e decessi</a:t>
            </a:r>
            <a:endParaRPr/>
          </a:p>
        </p:txBody>
      </p:sp>
      <p:sp>
        <p:nvSpPr>
          <p:cNvPr id="279" name="Google Shape;279;p9"/>
          <p:cNvSpPr txBox="1"/>
          <p:nvPr/>
        </p:nvSpPr>
        <p:spPr>
          <a:xfrm>
            <a:off x="6855492" y="1851936"/>
            <a:ext cx="4176345" cy="12772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it-IT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4) Grafici pivot:</a:t>
            </a:r>
            <a:endParaRPr/>
          </a:p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i="0" lang="it-IT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rapporti</a:t>
            </a:r>
            <a:endParaRPr/>
          </a:p>
        </p:txBody>
      </p:sp>
      <p:sp>
        <p:nvSpPr>
          <p:cNvPr id="280" name="Google Shape;280;p9"/>
          <p:cNvSpPr txBox="1"/>
          <p:nvPr/>
        </p:nvSpPr>
        <p:spPr>
          <a:xfrm>
            <a:off x="6855492" y="3258990"/>
            <a:ext cx="4981433" cy="23083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it-IT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5) Efficacia dei vaccini rispetto ai guariti nell’arco degli anni</a:t>
            </a:r>
            <a:endParaRPr sz="3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ersonalizzata">
  <a:themeElements>
    <a:clrScheme name="Custom 84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2E6D8"/>
      </a:accent1>
      <a:accent2>
        <a:srgbClr val="8C3A27"/>
      </a:accent2>
      <a:accent3>
        <a:srgbClr val="F0C8BC"/>
      </a:accent3>
      <a:accent4>
        <a:srgbClr val="D9A491"/>
      </a:accent4>
      <a:accent5>
        <a:srgbClr val="FFF7F5"/>
      </a:accent5>
      <a:accent6>
        <a:srgbClr val="18401F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i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2024-01-28T10:16:12Z</dcterms:created>
  <dc:creator>Francesco Scomazzon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